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tiff" ContentType="image/tiff"/>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2.xml" ContentType="application/vnd.openxmlformats-officedocument.them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15.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notesSlides/notesSlide12.xml" ContentType="application/vnd.openxmlformats-officedocument.presentationml.notesSlide+xml"/>
  <Override PartName="/ppt/tags/tag16.xml" ContentType="application/vnd.openxmlformats-officedocument.presentationml.tags+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7" r:id="rId1"/>
  </p:sldMasterIdLst>
  <p:notesMasterIdLst>
    <p:notesMasterId r:id="rId15"/>
  </p:notesMasterIdLst>
  <p:sldIdLst>
    <p:sldId id="258" r:id="rId2"/>
    <p:sldId id="315" r:id="rId3"/>
    <p:sldId id="309" r:id="rId4"/>
    <p:sldId id="278" r:id="rId5"/>
    <p:sldId id="303" r:id="rId6"/>
    <p:sldId id="267" r:id="rId7"/>
    <p:sldId id="292" r:id="rId8"/>
    <p:sldId id="312" r:id="rId9"/>
    <p:sldId id="282" r:id="rId10"/>
    <p:sldId id="317" r:id="rId11"/>
    <p:sldId id="305" r:id="rId12"/>
    <p:sldId id="314" r:id="rId13"/>
    <p:sldId id="261" r:id="rId14"/>
  </p:sldIdLst>
  <p:sldSz cx="9602788" cy="6858000"/>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58">
          <p15:clr>
            <a:srgbClr val="A4A3A4"/>
          </p15:clr>
        </p15:guide>
        <p15:guide id="2" orient="horz" pos="824">
          <p15:clr>
            <a:srgbClr val="A4A3A4"/>
          </p15:clr>
        </p15:guide>
        <p15:guide id="3" orient="horz" pos="3826">
          <p15:clr>
            <a:srgbClr val="A4A3A4"/>
          </p15:clr>
        </p15:guide>
        <p15:guide id="4" pos="282">
          <p15:clr>
            <a:srgbClr val="A4A3A4"/>
          </p15:clr>
        </p15:guide>
        <p15:guide id="5" pos="5772">
          <p15:clr>
            <a:srgbClr val="A4A3A4"/>
          </p15:clr>
        </p15:guide>
        <p15:guide id="6" pos="260">
          <p15:clr>
            <a:srgbClr val="A4A3A4"/>
          </p15:clr>
        </p15:guide>
        <p15:guide id="7" pos="579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udge, Stephen" initials="SB" lastIdx="9"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32077"/>
    <a:srgbClr val="FF5050"/>
    <a:srgbClr val="FFFFFF"/>
    <a:srgbClr val="ED2C67"/>
    <a:srgbClr val="004C4F"/>
    <a:srgbClr val="0FB694"/>
    <a:srgbClr val="CE3D95"/>
    <a:srgbClr val="560054"/>
    <a:srgbClr val="F587A9"/>
    <a:srgbClr val="0080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39" autoAdjust="0"/>
    <p:restoredTop sz="83963" autoAdjust="0"/>
  </p:normalViewPr>
  <p:slideViewPr>
    <p:cSldViewPr snapToGrid="0" showGuides="1">
      <p:cViewPr varScale="1">
        <p:scale>
          <a:sx n="112" d="100"/>
          <a:sy n="112" d="100"/>
        </p:scale>
        <p:origin x="-1500" y="-72"/>
      </p:cViewPr>
      <p:guideLst>
        <p:guide orient="horz" pos="3958"/>
        <p:guide orient="horz" pos="824"/>
        <p:guide orient="horz" pos="3826"/>
        <p:guide pos="282"/>
        <p:guide pos="5772"/>
        <p:guide pos="260"/>
        <p:guide pos="5794"/>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commentAuthors" Target="commentAuthors.xml" /><Relationship Id="rId20"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notesMaster" Target="notesMasters/notesMaster1.xml" /><Relationship Id="rId10" Type="http://schemas.openxmlformats.org/officeDocument/2006/relationships/slide" Target="slides/slide9.xml" /><Relationship Id="rId19"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 /></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rgbClr val="0FB694"/>
              </a:solidFill>
            </c:spPr>
          </c:dPt>
          <c:dPt>
            <c:idx val="1"/>
            <c:bubble3D val="0"/>
            <c:spPr>
              <a:solidFill>
                <a:srgbClr val="FBAE17"/>
              </a:solidFill>
            </c:spPr>
          </c:dPt>
          <c:dPt>
            <c:idx val="2"/>
            <c:bubble3D val="0"/>
            <c:spPr>
              <a:solidFill>
                <a:srgbClr val="ED2C67"/>
              </a:solidFill>
            </c:spPr>
          </c:dPt>
          <c:dPt>
            <c:idx val="3"/>
            <c:bubble3D val="0"/>
            <c:spPr>
              <a:solidFill>
                <a:schemeClr val="accent2"/>
              </a:solidFill>
            </c:spPr>
          </c:dPt>
          <c:cat>
            <c:strRef>
              <c:f>Sheet1!$A$2:$A$5</c:f>
              <c:strCache>
                <c:ptCount val="4"/>
                <c:pt idx="0">
                  <c:v>1st Qtr</c:v>
                </c:pt>
                <c:pt idx="1">
                  <c:v>2nd Qtr</c:v>
                </c:pt>
                <c:pt idx="2">
                  <c:v>3rd Qtr</c:v>
                </c:pt>
                <c:pt idx="3">
                  <c:v>4th Qtr</c:v>
                </c:pt>
              </c:strCache>
            </c:strRef>
          </c:cat>
          <c:val>
            <c:numRef>
              <c:f>Sheet1!$B$2:$B$5</c:f>
              <c:numCache>
                <c:formatCode>General</c:formatCode>
                <c:ptCount val="4"/>
                <c:pt idx="0">
                  <c:v>25</c:v>
                </c:pt>
                <c:pt idx="1">
                  <c:v>25</c:v>
                </c:pt>
                <c:pt idx="2">
                  <c:v>25</c:v>
                </c:pt>
                <c:pt idx="3">
                  <c:v>25</c:v>
                </c:pt>
              </c:numCache>
            </c:numRef>
          </c:val>
          <c:extLst>
            <c:ext xmlns:c16="http://schemas.microsoft.com/office/drawing/2014/chart" uri="{C3380CC4-5D6E-409C-BE32-E72D297353CC}">
              <c16:uniqueId val="{00000000-A7B7-6C4D-8FEF-CD38756297D7}"/>
            </c:ext>
          </c:extLst>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en-GB"/>
          </a:p>
        </p:txBody>
      </p:sp>
      <p:sp>
        <p:nvSpPr>
          <p:cNvPr id="3" name="Date Placeholder 2"/>
          <p:cNvSpPr>
            <a:spLocks noGrp="1"/>
          </p:cNvSpPr>
          <p:nvPr>
            <p:ph type="dt" idx="1"/>
          </p:nvPr>
        </p:nvSpPr>
        <p:spPr>
          <a:xfrm>
            <a:off x="3854940" y="1"/>
            <a:ext cx="2949099" cy="497205"/>
          </a:xfrm>
          <a:prstGeom prst="rect">
            <a:avLst/>
          </a:prstGeom>
        </p:spPr>
        <p:txBody>
          <a:bodyPr vert="horz" lIns="95706" tIns="47854" rIns="95706" bIns="47854" rtlCol="0"/>
          <a:lstStyle>
            <a:lvl1pPr algn="r">
              <a:defRPr sz="1300"/>
            </a:lvl1pPr>
          </a:lstStyle>
          <a:p>
            <a:fld id="{A74C4738-9AF8-4E84-817C-AC46EF018A68}" type="datetimeFigureOut">
              <a:rPr lang="en-GB" smtClean="0"/>
              <a:t>10/09/2018</a:t>
            </a:fld>
            <a:endParaRPr lang="en-GB"/>
          </a:p>
        </p:txBody>
      </p:sp>
      <p:sp>
        <p:nvSpPr>
          <p:cNvPr id="4" name="Slide Image Placeholder 3"/>
          <p:cNvSpPr>
            <a:spLocks noGrp="1" noRot="1" noChangeAspect="1"/>
          </p:cNvSpPr>
          <p:nvPr>
            <p:ph type="sldImg" idx="2"/>
          </p:nvPr>
        </p:nvSpPr>
        <p:spPr>
          <a:xfrm>
            <a:off x="792163" y="746125"/>
            <a:ext cx="5221287" cy="3729038"/>
          </a:xfrm>
          <a:prstGeom prst="rect">
            <a:avLst/>
          </a:prstGeom>
          <a:noFill/>
          <a:ln w="12700">
            <a:solidFill>
              <a:prstClr val="black"/>
            </a:solidFill>
          </a:ln>
        </p:spPr>
        <p:txBody>
          <a:bodyPr vert="horz" lIns="95706" tIns="47854" rIns="95706" bIns="47854" rtlCol="0" anchor="ctr"/>
          <a:lstStyle/>
          <a:p>
            <a:endParaRPr lang="en-GB"/>
          </a:p>
        </p:txBody>
      </p:sp>
      <p:sp>
        <p:nvSpPr>
          <p:cNvPr id="5" name="Notes Placeholder 4"/>
          <p:cNvSpPr>
            <a:spLocks noGrp="1"/>
          </p:cNvSpPr>
          <p:nvPr>
            <p:ph type="body" sz="quarter" idx="3"/>
          </p:nvPr>
        </p:nvSpPr>
        <p:spPr>
          <a:xfrm>
            <a:off x="680562" y="4723447"/>
            <a:ext cx="5444490" cy="4474845"/>
          </a:xfrm>
          <a:prstGeom prst="rect">
            <a:avLst/>
          </a:prstGeom>
        </p:spPr>
        <p:txBody>
          <a:bodyPr vert="horz" lIns="95706" tIns="47854" rIns="95706" bIns="4785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5170"/>
            <a:ext cx="2949099" cy="497205"/>
          </a:xfrm>
          <a:prstGeom prst="rect">
            <a:avLst/>
          </a:prstGeom>
        </p:spPr>
        <p:txBody>
          <a:bodyPr vert="horz" lIns="95706" tIns="47854" rIns="95706" bIns="47854" rtlCol="0" anchor="b"/>
          <a:lstStyle>
            <a:lvl1pPr algn="l">
              <a:defRPr sz="1300"/>
            </a:lvl1pPr>
          </a:lstStyle>
          <a:p>
            <a:endParaRPr lang="en-GB"/>
          </a:p>
        </p:txBody>
      </p:sp>
      <p:sp>
        <p:nvSpPr>
          <p:cNvPr id="7" name="Slide Number Placeholder 6"/>
          <p:cNvSpPr>
            <a:spLocks noGrp="1"/>
          </p:cNvSpPr>
          <p:nvPr>
            <p:ph type="sldNum" sz="quarter" idx="5"/>
          </p:nvPr>
        </p:nvSpPr>
        <p:spPr>
          <a:xfrm>
            <a:off x="3854940" y="9445170"/>
            <a:ext cx="2949099" cy="497205"/>
          </a:xfrm>
          <a:prstGeom prst="rect">
            <a:avLst/>
          </a:prstGeom>
        </p:spPr>
        <p:txBody>
          <a:bodyPr vert="horz" lIns="95706" tIns="47854" rIns="95706" bIns="47854" rtlCol="0" anchor="b"/>
          <a:lstStyle>
            <a:lvl1pPr algn="r">
              <a:defRPr sz="1300"/>
            </a:lvl1pPr>
          </a:lstStyle>
          <a:p>
            <a:fld id="{8D261C6A-B723-4626-8E07-ACAE984FA5FB}" type="slidenum">
              <a:rPr lang="en-GB" smtClean="0"/>
              <a:t>‹#›</a:t>
            </a:fld>
            <a:endParaRPr lang="en-GB"/>
          </a:p>
        </p:txBody>
      </p:sp>
    </p:spTree>
    <p:extLst>
      <p:ext uri="{BB962C8B-B14F-4D97-AF65-F5344CB8AC3E}">
        <p14:creationId xmlns:p14="http://schemas.microsoft.com/office/powerpoint/2010/main" val="25342661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61C6A-B723-4626-8E07-ACAE984FA5FB}" type="slidenum">
              <a:rPr lang="en-GB" smtClean="0"/>
              <a:t>1</a:t>
            </a:fld>
            <a:endParaRPr lang="en-GB"/>
          </a:p>
        </p:txBody>
      </p:sp>
    </p:spTree>
    <p:extLst>
      <p:ext uri="{BB962C8B-B14F-4D97-AF65-F5344CB8AC3E}">
        <p14:creationId xmlns:p14="http://schemas.microsoft.com/office/powerpoint/2010/main" val="24825198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F04F28-8F30-49DC-9A07-09D3D9E4BDB5}" type="slidenum">
              <a:rPr lang="en-GB"/>
              <a:pPr/>
              <a:t>10</a:t>
            </a:fld>
            <a:endParaRPr lang="en-GB"/>
          </a:p>
        </p:txBody>
      </p:sp>
      <p:sp>
        <p:nvSpPr>
          <p:cNvPr id="6146" name="Rectangle 2"/>
          <p:cNvSpPr>
            <a:spLocks noGrp="1" noRot="1" noChangeAspect="1" noChangeArrowheads="1" noTextEdit="1"/>
          </p:cNvSpPr>
          <p:nvPr>
            <p:ph type="sldImg"/>
          </p:nvPr>
        </p:nvSpPr>
        <p:spPr>
          <a:ln/>
        </p:spPr>
      </p:sp>
      <p:sp>
        <p:nvSpPr>
          <p:cNvPr id="6147" name="Rectangle 3"/>
          <p:cNvSpPr>
            <a:spLocks noGrp="1" noChangeArrowheads="1"/>
          </p:cNvSpPr>
          <p:nvPr>
            <p:ph type="body" idx="1"/>
          </p:nvPr>
        </p:nvSpPr>
        <p:spPr/>
        <p:txBody>
          <a:bodyPr/>
          <a:lstStyle/>
          <a:p>
            <a:r>
              <a:rPr lang="en-US" b="1" dirty="0"/>
              <a:t>Key Messages:</a:t>
            </a:r>
          </a:p>
          <a:p>
            <a:endParaRPr lang="en-US" b="1" dirty="0"/>
          </a:p>
          <a:p>
            <a:r>
              <a:rPr lang="en-GB" b="1" dirty="0"/>
              <a:t>Income Adequacy </a:t>
            </a:r>
            <a:r>
              <a:rPr lang="en-GB" dirty="0"/>
              <a:t>will be subjective to an extent although there is a base level of income (see “Essentials” in ‘Our Hierarchy of Needs’ chart later) that is necessary to allow people to live with dignity in retirement. Understanding more about that base level of income is important – particularly the potential for this level to change throughout retirement (Active, Passive, Frail phases).</a:t>
            </a:r>
          </a:p>
          <a:p>
            <a:endParaRPr lang="en-GB" dirty="0"/>
          </a:p>
          <a:p>
            <a:r>
              <a:rPr lang="en-GB" b="1" dirty="0"/>
              <a:t>Income Sustainability </a:t>
            </a:r>
            <a:r>
              <a:rPr lang="en-GB" dirty="0"/>
              <a:t>– naturally retirees want security that their ‘adequate’ income is going to last – becoming an increasing concern given improving life expectancy rates and introduction of pension flexibility (compulsory </a:t>
            </a:r>
            <a:r>
              <a:rPr lang="en-GB" dirty="0" err="1"/>
              <a:t>annuitisation</a:t>
            </a:r>
            <a:r>
              <a:rPr lang="en-GB" dirty="0"/>
              <a:t> removed the issue of sustainability although income adequacy clearly remained a problem). Income adequacy and sustainability are inextricably linked and should be considered in tandem when designing solutions for retirees.</a:t>
            </a:r>
          </a:p>
          <a:p>
            <a:endParaRPr lang="en-GB" dirty="0"/>
          </a:p>
          <a:p>
            <a:r>
              <a:rPr lang="en-GB" b="1" dirty="0"/>
              <a:t>Behavioural Finance </a:t>
            </a:r>
            <a:r>
              <a:rPr lang="en-GB" dirty="0"/>
              <a:t>– seeks to address the preferences and decision making process of individuals. As an industry, we might create the most innovative of solutions that, in our view, are in individuals’ best interest but unless they align with what people actually want, they are unlikely to receive broad-based support. </a:t>
            </a:r>
          </a:p>
          <a:p>
            <a:r>
              <a:rPr lang="en-GB" dirty="0"/>
              <a:t>{Link to our personalised </a:t>
            </a:r>
            <a:r>
              <a:rPr lang="en-GB" dirty="0" err="1"/>
              <a:t>comms</a:t>
            </a:r>
            <a:r>
              <a:rPr lang="en-GB" dirty="0"/>
              <a:t> work and the behavioural science aspects of this}</a:t>
            </a:r>
            <a:endParaRPr lang="en-US" b="1" dirty="0"/>
          </a:p>
          <a:p>
            <a:endParaRPr lang="en-US" dirty="0"/>
          </a:p>
          <a:p>
            <a:pPr marL="179450" indent="-179450">
              <a:buFontTx/>
              <a:buChar char="-"/>
            </a:pPr>
            <a:r>
              <a:rPr lang="en-US" dirty="0"/>
              <a:t>Evidence (from mature DC markets) of hierarchical mindset</a:t>
            </a:r>
            <a:r>
              <a:rPr lang="en-US" baseline="0" dirty="0"/>
              <a:t> being applied by retirees when thinking about their income needs and risk tolerance in retirement</a:t>
            </a:r>
          </a:p>
          <a:p>
            <a:pPr marL="179450" indent="-179450">
              <a:buFontTx/>
              <a:buChar char="-"/>
            </a:pPr>
            <a:r>
              <a:rPr lang="en-US" baseline="0" dirty="0"/>
              <a:t>Concept of “Essentials” and “Extras/Aspirational” aligns with how individuals think – solutions should be designed and communicated in this manner</a:t>
            </a:r>
          </a:p>
          <a:p>
            <a:pPr marL="179450" indent="-179450">
              <a:buFontTx/>
              <a:buChar char="-"/>
            </a:pPr>
            <a:r>
              <a:rPr lang="en-US" baseline="0" dirty="0"/>
              <a:t>Individuals will generally </a:t>
            </a:r>
            <a:r>
              <a:rPr lang="en-US" baseline="0" dirty="0" err="1"/>
              <a:t>prioritise</a:t>
            </a:r>
            <a:r>
              <a:rPr lang="en-US" baseline="0" dirty="0"/>
              <a:t> having enough for essentials (food, shelter) and will want greater certainty of not missing this base level objective – therefore more stable income sources are preferred.</a:t>
            </a:r>
          </a:p>
          <a:p>
            <a:pPr marL="179450" indent="-179450">
              <a:buFontTx/>
              <a:buChar char="-"/>
            </a:pPr>
            <a:r>
              <a:rPr lang="en-US" baseline="0" dirty="0"/>
              <a:t>If possible, retirees will simultaneously want to give themselves best chance of being able to afford extras (eating out, occasional holiday, </a:t>
            </a:r>
            <a:r>
              <a:rPr lang="en-US" baseline="0" dirty="0" err="1"/>
              <a:t>etc</a:t>
            </a:r>
            <a:r>
              <a:rPr lang="en-US" baseline="0" dirty="0"/>
              <a:t>) and will generally be willing to accept less certainty (</a:t>
            </a:r>
            <a:r>
              <a:rPr lang="en-US" baseline="0" dirty="0" err="1"/>
              <a:t>ie</a:t>
            </a:r>
            <a:r>
              <a:rPr lang="en-US" baseline="0" dirty="0"/>
              <a:t> greater range of possible outcomes) of achieving this goal.</a:t>
            </a:r>
          </a:p>
          <a:p>
            <a:endParaRPr lang="en-GB" dirty="0"/>
          </a:p>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261C6A-B723-4626-8E07-ACAE984FA5FB}" type="slidenum">
              <a:rPr lang="en-GB" smtClean="0"/>
              <a:t>11</a:t>
            </a:fld>
            <a:endParaRPr lang="en-GB"/>
          </a:p>
        </p:txBody>
      </p:sp>
    </p:spTree>
    <p:extLst>
      <p:ext uri="{BB962C8B-B14F-4D97-AF65-F5344CB8AC3E}">
        <p14:creationId xmlns:p14="http://schemas.microsoft.com/office/powerpoint/2010/main" val="7457590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solidFill>
                  <a:schemeClr val="tx1">
                    <a:lumMod val="95000"/>
                    <a:lumOff val="5000"/>
                  </a:schemeClr>
                </a:solidFill>
              </a:rPr>
              <a:t>Solutions that</a:t>
            </a:r>
            <a:r>
              <a:rPr lang="en-GB" baseline="0" dirty="0">
                <a:solidFill>
                  <a:schemeClr val="tx1">
                    <a:lumMod val="95000"/>
                    <a:lumOff val="5000"/>
                  </a:schemeClr>
                </a:solidFill>
              </a:rPr>
              <a:t> build back the trust? – why do people disinvest from the pension to reinvest it again?</a:t>
            </a:r>
          </a:p>
          <a:p>
            <a:r>
              <a:rPr lang="en-GB" baseline="0" dirty="0">
                <a:solidFill>
                  <a:schemeClr val="tx1">
                    <a:lumMod val="95000"/>
                    <a:lumOff val="5000"/>
                  </a:schemeClr>
                </a:solidFill>
              </a:rPr>
              <a:t>Fees – do post retirement workplace solutions provide the better/value add solutions? Or is enough being done on retail solutions outside the workplace? Benchmarking and comparisons</a:t>
            </a:r>
          </a:p>
          <a:p>
            <a:r>
              <a:rPr lang="en-GB" baseline="0" dirty="0">
                <a:solidFill>
                  <a:schemeClr val="tx1">
                    <a:lumMod val="95000"/>
                    <a:lumOff val="5000"/>
                  </a:schemeClr>
                </a:solidFill>
              </a:rPr>
              <a:t>Longevity assessments?</a:t>
            </a:r>
          </a:p>
          <a:p>
            <a:r>
              <a:rPr lang="en-GB" baseline="0" dirty="0">
                <a:solidFill>
                  <a:schemeClr val="tx1">
                    <a:lumMod val="95000"/>
                    <a:lumOff val="5000"/>
                  </a:schemeClr>
                </a:solidFill>
              </a:rPr>
              <a:t>Tracking legacy pensions- </a:t>
            </a:r>
            <a:r>
              <a:rPr lang="en-GB" baseline="0" dirty="0" err="1">
                <a:solidFill>
                  <a:schemeClr val="tx1">
                    <a:lumMod val="95000"/>
                    <a:lumOff val="5000"/>
                  </a:schemeClr>
                </a:solidFill>
              </a:rPr>
              <a:t>fintechs</a:t>
            </a:r>
            <a:r>
              <a:rPr lang="en-GB" baseline="0" dirty="0">
                <a:solidFill>
                  <a:schemeClr val="tx1">
                    <a:lumMod val="95000"/>
                    <a:lumOff val="5000"/>
                  </a:schemeClr>
                </a:solidFill>
              </a:rPr>
              <a:t> - design</a:t>
            </a:r>
          </a:p>
          <a:p>
            <a:r>
              <a:rPr lang="en-GB" baseline="0" dirty="0">
                <a:solidFill>
                  <a:schemeClr val="tx1">
                    <a:lumMod val="95000"/>
                    <a:lumOff val="5000"/>
                  </a:schemeClr>
                </a:solidFill>
              </a:rPr>
              <a:t>Cost of financial advice?  Do the free services provide enough?</a:t>
            </a:r>
          </a:p>
          <a:p>
            <a:r>
              <a:rPr lang="en-GB" baseline="0" dirty="0">
                <a:solidFill>
                  <a:schemeClr val="tx1">
                    <a:lumMod val="95000"/>
                    <a:lumOff val="5000"/>
                  </a:schemeClr>
                </a:solidFill>
              </a:rPr>
              <a:t>Effective communication</a:t>
            </a:r>
            <a:endParaRPr lang="en-US" dirty="0">
              <a:solidFill>
                <a:schemeClr val="tx1">
                  <a:lumMod val="95000"/>
                  <a:lumOff val="5000"/>
                </a:schemeClr>
              </a:solidFill>
            </a:endParaRPr>
          </a:p>
          <a:p>
            <a:endParaRPr lang="en-US" dirty="0"/>
          </a:p>
        </p:txBody>
      </p:sp>
      <p:sp>
        <p:nvSpPr>
          <p:cNvPr id="4" name="Slide Number Placeholder 3"/>
          <p:cNvSpPr>
            <a:spLocks noGrp="1"/>
          </p:cNvSpPr>
          <p:nvPr>
            <p:ph type="sldNum" sz="quarter" idx="10"/>
          </p:nvPr>
        </p:nvSpPr>
        <p:spPr/>
        <p:txBody>
          <a:bodyPr/>
          <a:lstStyle/>
          <a:p>
            <a:fld id="{8D261C6A-B723-4626-8E07-ACAE984FA5FB}" type="slidenum">
              <a:rPr lang="en-GB" smtClean="0"/>
              <a:t>12</a:t>
            </a:fld>
            <a:endParaRPr lang="en-GB"/>
          </a:p>
        </p:txBody>
      </p:sp>
    </p:spTree>
    <p:extLst>
      <p:ext uri="{BB962C8B-B14F-4D97-AF65-F5344CB8AC3E}">
        <p14:creationId xmlns:p14="http://schemas.microsoft.com/office/powerpoint/2010/main" val="34469314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D261C6A-B723-4626-8E07-ACAE984FA5FB}" type="slidenum">
              <a:rPr lang="en-GB" smtClean="0"/>
              <a:t>13</a:t>
            </a:fld>
            <a:endParaRPr lang="en-GB"/>
          </a:p>
        </p:txBody>
      </p:sp>
    </p:spTree>
    <p:extLst>
      <p:ext uri="{BB962C8B-B14F-4D97-AF65-F5344CB8AC3E}">
        <p14:creationId xmlns:p14="http://schemas.microsoft.com/office/powerpoint/2010/main" val="3917668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261C6A-B723-4626-8E07-ACAE984FA5FB}" type="slidenum">
              <a:rPr lang="en-GB" smtClean="0"/>
              <a:t>2</a:t>
            </a:fld>
            <a:endParaRPr lang="en-GB"/>
          </a:p>
        </p:txBody>
      </p:sp>
    </p:spTree>
    <p:extLst>
      <p:ext uri="{BB962C8B-B14F-4D97-AF65-F5344CB8AC3E}">
        <p14:creationId xmlns:p14="http://schemas.microsoft.com/office/powerpoint/2010/main" val="21391953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300" dirty="0"/>
              <a:t>Other myths can be things like property – not everyone has a property at retirement and it will be less in the future also; and DB – common misconception that everyone retiring has DB savings.  </a:t>
            </a:r>
            <a:endParaRPr lang="en-GB" dirty="0"/>
          </a:p>
          <a:p>
            <a:endParaRPr lang="en-GB" dirty="0"/>
          </a:p>
          <a:p>
            <a:r>
              <a:rPr lang="en-GB" dirty="0"/>
              <a:t>Retirees Are Resilient</a:t>
            </a:r>
          </a:p>
          <a:p>
            <a:pPr marL="179450" indent="-179450" defTabSz="957066">
              <a:buFont typeface="Arial" panose="020B0604020202020204" pitchFamily="34" charset="0"/>
              <a:buChar char="•"/>
              <a:defRPr/>
            </a:pPr>
            <a:r>
              <a:rPr lang="en-US" sz="1300" dirty="0"/>
              <a:t>At least ¾</a:t>
            </a:r>
            <a:r>
              <a:rPr lang="en-US" sz="1300" baseline="30000" dirty="0"/>
              <a:t> </a:t>
            </a:r>
            <a:r>
              <a:rPr lang="en-US" sz="1300" dirty="0"/>
              <a:t>manage within their reduced financial constraints</a:t>
            </a:r>
          </a:p>
          <a:p>
            <a:pPr marL="179450" indent="-179450" defTabSz="957066">
              <a:buFont typeface="Arial" panose="020B0604020202020204" pitchFamily="34" charset="0"/>
              <a:buChar char="•"/>
              <a:defRPr/>
            </a:pPr>
            <a:r>
              <a:rPr lang="en-US" sz="1300" dirty="0"/>
              <a:t>Some events are more significant in effect</a:t>
            </a:r>
            <a:r>
              <a:rPr lang="en-GB" sz="1300" dirty="0"/>
              <a:t> (e.g. divorce, long-term care expenses)</a:t>
            </a:r>
          </a:p>
          <a:p>
            <a:pPr marL="179450" indent="-179450" defTabSz="957066">
              <a:buFont typeface="Arial" panose="020B0604020202020204" pitchFamily="34" charset="0"/>
              <a:buChar char="•"/>
              <a:defRPr/>
            </a:pPr>
            <a:r>
              <a:rPr lang="en-GB" sz="1300" dirty="0"/>
              <a:t>Some retirees provide longer term support to children or grandchildren at the detriment of their own retirement security</a:t>
            </a:r>
          </a:p>
          <a:p>
            <a:pPr defTabSz="957066">
              <a:defRPr/>
            </a:pPr>
            <a:endParaRPr lang="en-US" sz="1300" dirty="0"/>
          </a:p>
          <a:p>
            <a:pPr defTabSz="957066">
              <a:defRPr/>
            </a:pPr>
            <a:r>
              <a:rPr lang="en-US" sz="1300" dirty="0">
                <a:solidFill>
                  <a:srgbClr val="024D7C"/>
                </a:solidFill>
                <a:ea typeface="Roboto" panose="02000000000000000000" pitchFamily="2" charset="0"/>
                <a:cs typeface="Arial" charset="0"/>
                <a:sym typeface="Gill Sans" charset="0"/>
              </a:rPr>
              <a:t>Source: Carol </a:t>
            </a:r>
            <a:r>
              <a:rPr lang="en-US" sz="1300" dirty="0" err="1">
                <a:solidFill>
                  <a:srgbClr val="024D7C"/>
                </a:solidFill>
                <a:ea typeface="Roboto" panose="02000000000000000000" pitchFamily="2" charset="0"/>
                <a:cs typeface="Arial" charset="0"/>
                <a:sym typeface="Gill Sans" charset="0"/>
              </a:rPr>
              <a:t>Bogosian</a:t>
            </a:r>
            <a:r>
              <a:rPr lang="en-US" sz="1300" dirty="0">
                <a:solidFill>
                  <a:srgbClr val="024D7C"/>
                </a:solidFill>
                <a:ea typeface="Roboto" panose="02000000000000000000" pitchFamily="2" charset="0"/>
                <a:cs typeface="Arial" charset="0"/>
                <a:sym typeface="Gill Sans" charset="0"/>
              </a:rPr>
              <a:t> (SOA) presentation to DCIIA at 2017 Academic Forum </a:t>
            </a:r>
            <a:endParaRPr lang="en-US" sz="1300" dirty="0"/>
          </a:p>
          <a:p>
            <a:endParaRPr lang="en-US" dirty="0"/>
          </a:p>
          <a:p>
            <a:r>
              <a:rPr lang="en-GB" dirty="0"/>
              <a:t>The Employee Benefit Research Institute (EBRI) undertook a study examining the extent to which the non-housing assets of certain retirees changed during their first 20 years of retirement (or until death, if earlier).</a:t>
            </a:r>
          </a:p>
          <a:p>
            <a:endParaRPr lang="en-GB" dirty="0"/>
          </a:p>
          <a:p>
            <a:r>
              <a:rPr lang="en-GB" dirty="0"/>
              <a:t>The study shows that retirees generally exhibit very slow </a:t>
            </a:r>
            <a:r>
              <a:rPr lang="en-GB" dirty="0" err="1"/>
              <a:t>decumulation</a:t>
            </a:r>
            <a:r>
              <a:rPr lang="en-GB" dirty="0"/>
              <a:t> of assets.</a:t>
            </a:r>
          </a:p>
          <a:p>
            <a:endParaRPr lang="en-GB" dirty="0"/>
          </a:p>
          <a:p>
            <a:r>
              <a:rPr lang="en-GB" dirty="0"/>
              <a:t>While some retirees do spend down most of their assets in the first eighteen years following retirement, about one-third of all sampled retirees had increased their assets over that period.</a:t>
            </a:r>
          </a:p>
          <a:p>
            <a:endParaRPr lang="en-US" dirty="0"/>
          </a:p>
          <a:p>
            <a:r>
              <a:rPr lang="en-GB" dirty="0"/>
              <a:t>44% of US retirees surveyed hold at least one</a:t>
            </a:r>
            <a:r>
              <a:rPr lang="en-GB" baseline="0" dirty="0"/>
              <a:t> form of debt (in decreasing amounts of paid-up hierarchy: credit card, mortgage, medical, education)</a:t>
            </a:r>
          </a:p>
          <a:p>
            <a:r>
              <a:rPr lang="en-GB" baseline="0" dirty="0"/>
              <a:t>35% of US retirees end up carrying mortgage debt into retirement (29% &lt;$50k, 71% &gt;$50k) vs 69% of US participants expect to pay off mortgage before retirement</a:t>
            </a:r>
            <a:endParaRPr lang="en-GB" dirty="0"/>
          </a:p>
          <a:p>
            <a:endParaRPr lang="en-US" dirty="0"/>
          </a:p>
          <a:p>
            <a:r>
              <a:rPr lang="en-GB" sz="1300" dirty="0"/>
              <a:t>Employee Benefit Research Institute published a study on debt patterns amongst the elderly (over 75) and those approaching that age. The figures covered the period from 1992 to 2016 and were based on the Federal Reserve’s triennial survey on family wealth (‘Survey of Consumer Finances’). Key findings were:</a:t>
            </a:r>
          </a:p>
          <a:p>
            <a:pPr lvl="0"/>
            <a:r>
              <a:rPr lang="en-GB" sz="1300" dirty="0"/>
              <a:t>The incidence of debt amongst aged over 55 in the US has significantly increased since 1992. This compares to broadly no noticeable change in the incidence of debt amongst those aged 55 and younger.</a:t>
            </a:r>
          </a:p>
          <a:p>
            <a:pPr lvl="0"/>
            <a:r>
              <a:rPr lang="en-GB" sz="1300" dirty="0"/>
              <a:t>Older families as well as lower income families have seen increased debt payments, more so than other groups in the study.</a:t>
            </a:r>
          </a:p>
          <a:p>
            <a:pPr lvl="0"/>
            <a:r>
              <a:rPr lang="en-GB" sz="1300" dirty="0"/>
              <a:t>Worryingly, the percentage of those who have debt problems (defined as debt repayments being more than 40% of income) has only increased amongst those over 75 since 2007. All other ages groups have seen a reduction in the percentage of those with debt problems over the same period.</a:t>
            </a:r>
          </a:p>
          <a:p>
            <a:pPr lvl="0"/>
            <a:r>
              <a:rPr lang="en-GB" sz="1300" dirty="0"/>
              <a:t>The overall trends in debt have been driven by housing debt since 2001.</a:t>
            </a:r>
          </a:p>
          <a:p>
            <a:r>
              <a:rPr lang="en-GB" sz="1300" dirty="0"/>
              <a:t>Those over 55 are not necessarily only focussed on wealth management (accumulation/</a:t>
            </a:r>
            <a:r>
              <a:rPr lang="en-GB" sz="1300" dirty="0" err="1"/>
              <a:t>decumulation</a:t>
            </a:r>
            <a:r>
              <a:rPr lang="en-GB" sz="1300" dirty="0"/>
              <a:t>), but actually are grappling with debt. </a:t>
            </a:r>
          </a:p>
          <a:p>
            <a:endParaRPr lang="en-US" dirty="0"/>
          </a:p>
        </p:txBody>
      </p:sp>
      <p:sp>
        <p:nvSpPr>
          <p:cNvPr id="4" name="Slide Number Placeholder 3"/>
          <p:cNvSpPr>
            <a:spLocks noGrp="1"/>
          </p:cNvSpPr>
          <p:nvPr>
            <p:ph type="sldNum" sz="quarter" idx="10"/>
          </p:nvPr>
        </p:nvSpPr>
        <p:spPr/>
        <p:txBody>
          <a:bodyPr/>
          <a:lstStyle/>
          <a:p>
            <a:fld id="{8D261C6A-B723-4626-8E07-ACAE984FA5FB}" type="slidenum">
              <a:rPr lang="en-GB" smtClean="0"/>
              <a:t>3</a:t>
            </a:fld>
            <a:endParaRPr lang="en-GB"/>
          </a:p>
        </p:txBody>
      </p:sp>
    </p:spTree>
    <p:extLst>
      <p:ext uri="{BB962C8B-B14F-4D97-AF65-F5344CB8AC3E}">
        <p14:creationId xmlns:p14="http://schemas.microsoft.com/office/powerpoint/2010/main" val="10735703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2163" y="746125"/>
            <a:ext cx="5221287" cy="3729038"/>
          </a:xfrm>
        </p:spPr>
      </p:sp>
      <p:sp>
        <p:nvSpPr>
          <p:cNvPr id="3" name="Notes Placeholder 2"/>
          <p:cNvSpPr>
            <a:spLocks noGrp="1"/>
          </p:cNvSpPr>
          <p:nvPr>
            <p:ph type="body" idx="1"/>
          </p:nvPr>
        </p:nvSpPr>
        <p:spPr/>
        <p:txBody>
          <a:bodyPr/>
          <a:lstStyle/>
          <a:p>
            <a:pPr algn="just">
              <a:spcBef>
                <a:spcPts val="210"/>
              </a:spcBef>
              <a:spcAft>
                <a:spcPts val="210"/>
              </a:spcAft>
            </a:pPr>
            <a:r>
              <a:rPr lang="en-GB" sz="1300" dirty="0">
                <a:solidFill>
                  <a:schemeClr val="bg1">
                    <a:lumMod val="50000"/>
                  </a:schemeClr>
                </a:solidFill>
              </a:rPr>
              <a:t>DB vs DC – a choice, cost and contributions</a:t>
            </a:r>
          </a:p>
          <a:p>
            <a:pPr algn="just">
              <a:spcBef>
                <a:spcPts val="210"/>
              </a:spcBef>
              <a:spcAft>
                <a:spcPts val="210"/>
              </a:spcAft>
            </a:pPr>
            <a:endParaRPr lang="en-GB" sz="1300" dirty="0">
              <a:solidFill>
                <a:schemeClr val="bg1">
                  <a:lumMod val="50000"/>
                </a:schemeClr>
              </a:solidFill>
            </a:endParaRPr>
          </a:p>
          <a:p>
            <a:pPr algn="just">
              <a:spcBef>
                <a:spcPts val="210"/>
              </a:spcBef>
              <a:spcAft>
                <a:spcPts val="210"/>
              </a:spcAft>
            </a:pPr>
            <a:r>
              <a:rPr lang="en-GB" sz="1300" dirty="0">
                <a:solidFill>
                  <a:schemeClr val="bg1">
                    <a:lumMod val="50000"/>
                  </a:schemeClr>
                </a:solidFill>
              </a:rPr>
              <a:t>The proportion of pension scheme ownership drops amongst adults aged 55 and over who have not yet retired, among whom a significant minority (36%) have already accessed a pension.</a:t>
            </a:r>
          </a:p>
          <a:p>
            <a:pPr algn="just">
              <a:spcBef>
                <a:spcPts val="210"/>
              </a:spcBef>
              <a:spcAft>
                <a:spcPts val="210"/>
              </a:spcAft>
            </a:pPr>
            <a:endParaRPr lang="en-GB" sz="1300" dirty="0">
              <a:solidFill>
                <a:schemeClr val="bg1">
                  <a:lumMod val="50000"/>
                </a:schemeClr>
              </a:solidFill>
            </a:endParaRPr>
          </a:p>
          <a:p>
            <a:pPr algn="just">
              <a:spcBef>
                <a:spcPts val="210"/>
              </a:spcBef>
              <a:spcAft>
                <a:spcPts val="210"/>
              </a:spcAft>
            </a:pPr>
            <a:r>
              <a:rPr lang="en-GB" sz="1300" dirty="0">
                <a:solidFill>
                  <a:schemeClr val="bg1">
                    <a:lumMod val="50000"/>
                  </a:schemeClr>
                </a:solidFill>
              </a:rPr>
              <a:t>Just one quarter (24%) of employees do not have a pension (which they have not accessed) – this compares to half (51%) of the self‑employed and three quarters (78%) of the unemployed.</a:t>
            </a:r>
          </a:p>
          <a:p>
            <a:pPr algn="just">
              <a:spcBef>
                <a:spcPts val="210"/>
              </a:spcBef>
              <a:spcAft>
                <a:spcPts val="210"/>
              </a:spcAft>
            </a:pPr>
            <a:endParaRPr lang="en-GB" sz="1300" cap="all" dirty="0">
              <a:solidFill>
                <a:schemeClr val="bg1">
                  <a:lumMod val="50000"/>
                </a:schemeClr>
              </a:solidFill>
            </a:endParaRPr>
          </a:p>
          <a:p>
            <a:pPr marL="299083" indent="-299083" algn="just">
              <a:spcBef>
                <a:spcPts val="210"/>
              </a:spcBef>
              <a:spcAft>
                <a:spcPts val="210"/>
              </a:spcAft>
              <a:buFont typeface="Arial" panose="020B0604020202020204" pitchFamily="34" charset="0"/>
              <a:buChar char="•"/>
            </a:pPr>
            <a:r>
              <a:rPr lang="en-GB" sz="1300" cap="all" dirty="0">
                <a:solidFill>
                  <a:schemeClr val="bg1">
                    <a:lumMod val="50000"/>
                  </a:schemeClr>
                </a:solidFill>
              </a:rPr>
              <a:t>T</a:t>
            </a:r>
            <a:r>
              <a:rPr lang="en-GB" sz="1300" dirty="0">
                <a:solidFill>
                  <a:schemeClr val="bg1">
                    <a:lumMod val="50000"/>
                  </a:schemeClr>
                </a:solidFill>
              </a:rPr>
              <a:t>he number of people accruing defined benefits (DB) is declining, primarily due to the increasing employer preference for offering defined contribution (DC) schemes and the closure of many DB arrangements.</a:t>
            </a:r>
          </a:p>
          <a:p>
            <a:pPr marL="299083" indent="-299083" algn="just">
              <a:spcBef>
                <a:spcPts val="210"/>
              </a:spcBef>
              <a:spcAft>
                <a:spcPts val="210"/>
              </a:spcAft>
              <a:buFont typeface="Arial" panose="020B0604020202020204" pitchFamily="34" charset="0"/>
              <a:buChar char="•"/>
            </a:pPr>
            <a:r>
              <a:rPr lang="en-GB" sz="1300" dirty="0">
                <a:solidFill>
                  <a:schemeClr val="bg1">
                    <a:lumMod val="50000"/>
                  </a:schemeClr>
                </a:solidFill>
              </a:rPr>
              <a:t>For those younger than age 45, less than 20% are likely to have some form of DB benefit at retirement. </a:t>
            </a:r>
          </a:p>
          <a:p>
            <a:pPr marL="299083" indent="-299083" algn="just">
              <a:spcBef>
                <a:spcPts val="210"/>
              </a:spcBef>
              <a:spcAft>
                <a:spcPts val="210"/>
              </a:spcAft>
              <a:buFont typeface="Arial" panose="020B0604020202020204" pitchFamily="34" charset="0"/>
              <a:buChar char="•"/>
            </a:pPr>
            <a:r>
              <a:rPr lang="en-GB" sz="1300" dirty="0">
                <a:solidFill>
                  <a:schemeClr val="bg1">
                    <a:lumMod val="50000"/>
                  </a:schemeClr>
                </a:solidFill>
              </a:rPr>
              <a:t>Unsurprisingly, this suggests that DC arrangements will become the primary source of income at retirement and people are less likely to have significant DB benefits elsewhere on which to rely.</a:t>
            </a:r>
          </a:p>
          <a:p>
            <a:pPr marL="299083" indent="-299083" algn="just">
              <a:spcBef>
                <a:spcPts val="210"/>
              </a:spcBef>
              <a:spcAft>
                <a:spcPts val="210"/>
              </a:spcAft>
              <a:buFont typeface="Arial" panose="020B0604020202020204" pitchFamily="34" charset="0"/>
              <a:buChar char="•"/>
            </a:pPr>
            <a:r>
              <a:rPr lang="en-GB" sz="1300" dirty="0">
                <a:solidFill>
                  <a:schemeClr val="bg1">
                    <a:lumMod val="50000"/>
                  </a:schemeClr>
                </a:solidFill>
              </a:rPr>
              <a:t>A particular worry from this survey is  the high proportion of people in each category with no pension savings at all.</a:t>
            </a:r>
          </a:p>
          <a:p>
            <a:endParaRPr lang="en-GB" sz="1300" dirty="0">
              <a:solidFill>
                <a:schemeClr val="tx1">
                  <a:lumMod val="50000"/>
                  <a:lumOff val="50000"/>
                </a:schemeClr>
              </a:solidFill>
            </a:endParaRPr>
          </a:p>
          <a:p>
            <a:r>
              <a:rPr lang="en-GB" sz="1300" dirty="0">
                <a:solidFill>
                  <a:schemeClr val="tx1">
                    <a:lumMod val="50000"/>
                    <a:lumOff val="50000"/>
                  </a:schemeClr>
                </a:solidFill>
              </a:rPr>
              <a:t>Retirees whose main source of income in retirement is the State Pension are more likely to be female (53%) than male (33%). </a:t>
            </a:r>
          </a:p>
          <a:p>
            <a:endParaRPr lang="en-GB" sz="1300" dirty="0">
              <a:solidFill>
                <a:schemeClr val="tx1">
                  <a:lumMod val="50000"/>
                  <a:lumOff val="50000"/>
                </a:schemeClr>
              </a:solidFill>
            </a:endParaRPr>
          </a:p>
          <a:p>
            <a:r>
              <a:rPr lang="en-GB" sz="1300" dirty="0">
                <a:solidFill>
                  <a:schemeClr val="tx1">
                    <a:lumMod val="50000"/>
                    <a:lumOff val="50000"/>
                  </a:schemeClr>
                </a:solidFill>
              </a:rPr>
              <a:t>Compared with retirees not relying on the State Pension in retirement, those who do so are: </a:t>
            </a:r>
          </a:p>
          <a:p>
            <a:endParaRPr lang="en-GB" sz="1300" dirty="0">
              <a:solidFill>
                <a:schemeClr val="tx1">
                  <a:lumMod val="50000"/>
                  <a:lumOff val="50000"/>
                </a:schemeClr>
              </a:solidFill>
            </a:endParaRPr>
          </a:p>
          <a:p>
            <a:pPr marL="179450" indent="-179450">
              <a:buFont typeface="Arial" panose="020B0604020202020204" pitchFamily="34" charset="0"/>
              <a:buChar char="•"/>
            </a:pPr>
            <a:r>
              <a:rPr lang="en-GB" sz="1300" b="1" dirty="0">
                <a:solidFill>
                  <a:schemeClr val="tx1">
                    <a:lumMod val="50000"/>
                    <a:lumOff val="50000"/>
                  </a:schemeClr>
                </a:solidFill>
              </a:rPr>
              <a:t>more likely to be single </a:t>
            </a:r>
            <a:r>
              <a:rPr lang="en-GB" sz="1300" dirty="0">
                <a:solidFill>
                  <a:schemeClr val="tx1">
                    <a:lumMod val="50000"/>
                    <a:lumOff val="50000"/>
                  </a:schemeClr>
                </a:solidFill>
              </a:rPr>
              <a:t>(52% of retirees for whom the State Pension is their main source of income, compared with 33% of retirees not relying primarily on the State Pension)</a:t>
            </a:r>
          </a:p>
          <a:p>
            <a:pPr marL="179450" indent="-179450">
              <a:buFont typeface="Arial" panose="020B0604020202020204" pitchFamily="34" charset="0"/>
              <a:buChar char="•"/>
            </a:pPr>
            <a:r>
              <a:rPr lang="en-GB" sz="1300" b="1" dirty="0">
                <a:solidFill>
                  <a:schemeClr val="tx1">
                    <a:lumMod val="50000"/>
                    <a:lumOff val="50000"/>
                  </a:schemeClr>
                </a:solidFill>
              </a:rPr>
              <a:t>more likely to have no savings or investments </a:t>
            </a:r>
            <a:r>
              <a:rPr lang="en-GB" sz="1300" dirty="0">
                <a:solidFill>
                  <a:schemeClr val="tx1">
                    <a:lumMod val="50000"/>
                    <a:lumOff val="50000"/>
                  </a:schemeClr>
                </a:solidFill>
              </a:rPr>
              <a:t>(40% compared with 15%, respectively)</a:t>
            </a:r>
          </a:p>
          <a:p>
            <a:pPr marL="179450" indent="-179450">
              <a:buFont typeface="Arial" panose="020B0604020202020204" pitchFamily="34" charset="0"/>
              <a:buChar char="•"/>
            </a:pPr>
            <a:r>
              <a:rPr lang="en-GB" sz="1300" b="1" dirty="0">
                <a:solidFill>
                  <a:schemeClr val="tx1">
                    <a:lumMod val="50000"/>
                    <a:lumOff val="50000"/>
                  </a:schemeClr>
                </a:solidFill>
              </a:rPr>
              <a:t>less likely to own their own home outright</a:t>
            </a:r>
            <a:r>
              <a:rPr lang="en-GB" sz="1300" dirty="0">
                <a:solidFill>
                  <a:schemeClr val="tx1">
                    <a:lumMod val="50000"/>
                    <a:lumOff val="50000"/>
                  </a:schemeClr>
                </a:solidFill>
              </a:rPr>
              <a:t> (61% compared with 82%, respectively)</a:t>
            </a:r>
          </a:p>
          <a:p>
            <a:pPr marL="179450" indent="-179450">
              <a:buFont typeface="Arial" panose="020B0604020202020204" pitchFamily="34" charset="0"/>
              <a:buChar char="•"/>
            </a:pPr>
            <a:r>
              <a:rPr lang="en-GB" sz="1300" b="1" dirty="0">
                <a:solidFill>
                  <a:schemeClr val="tx1">
                    <a:lumMod val="50000"/>
                    <a:lumOff val="50000"/>
                  </a:schemeClr>
                </a:solidFill>
              </a:rPr>
              <a:t>more likely to be renting </a:t>
            </a:r>
            <a:r>
              <a:rPr lang="en-GB" sz="1300" dirty="0">
                <a:solidFill>
                  <a:schemeClr val="tx1">
                    <a:lumMod val="50000"/>
                    <a:lumOff val="50000"/>
                  </a:schemeClr>
                </a:solidFill>
              </a:rPr>
              <a:t>(28% compared with 3%, respectively)</a:t>
            </a:r>
          </a:p>
          <a:p>
            <a:pPr marL="179450" indent="-179450">
              <a:buFont typeface="Arial" panose="020B0604020202020204" pitchFamily="34" charset="0"/>
              <a:buChar char="•"/>
            </a:pPr>
            <a:r>
              <a:rPr lang="en-GB" sz="1300" b="1" dirty="0">
                <a:solidFill>
                  <a:schemeClr val="tx1">
                    <a:lumMod val="50000"/>
                    <a:lumOff val="50000"/>
                  </a:schemeClr>
                </a:solidFill>
              </a:rPr>
              <a:t>less likely to be satisfied with their overall financial circumstances </a:t>
            </a:r>
            <a:r>
              <a:rPr lang="en-GB" sz="1300" dirty="0">
                <a:solidFill>
                  <a:schemeClr val="tx1">
                    <a:lumMod val="50000"/>
                    <a:lumOff val="50000"/>
                  </a:schemeClr>
                </a:solidFill>
              </a:rPr>
              <a:t>(31% are highly satisfied, compared with 45% of retirees who do not rely primarily on the State Pension)</a:t>
            </a:r>
          </a:p>
          <a:p>
            <a:endParaRPr lang="en-GB" dirty="0"/>
          </a:p>
        </p:txBody>
      </p:sp>
      <p:sp>
        <p:nvSpPr>
          <p:cNvPr id="4" name="Slide Number Placeholder 3"/>
          <p:cNvSpPr>
            <a:spLocks noGrp="1"/>
          </p:cNvSpPr>
          <p:nvPr>
            <p:ph type="sldNum" sz="quarter" idx="10"/>
          </p:nvPr>
        </p:nvSpPr>
        <p:spPr/>
        <p:txBody>
          <a:bodyPr/>
          <a:lstStyle/>
          <a:p>
            <a:fld id="{8D261C6A-B723-4626-8E07-ACAE984FA5FB}" type="slidenum">
              <a:rPr lang="en-GB" smtClean="0">
                <a:solidFill>
                  <a:prstClr val="black"/>
                </a:solidFill>
              </a:rPr>
              <a:pPr/>
              <a:t>4</a:t>
            </a:fld>
            <a:endParaRPr lang="en-GB" dirty="0">
              <a:solidFill>
                <a:prstClr val="black"/>
              </a:solidFill>
            </a:endParaRPr>
          </a:p>
        </p:txBody>
      </p:sp>
    </p:spTree>
    <p:extLst>
      <p:ext uri="{BB962C8B-B14F-4D97-AF65-F5344CB8AC3E}">
        <p14:creationId xmlns:p14="http://schemas.microsoft.com/office/powerpoint/2010/main" val="5141918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65 year-old</a:t>
            </a:r>
            <a:r>
              <a:rPr lang="en-GB" baseline="0" dirty="0"/>
              <a:t> couple retiring this year will need $275,000 top cover health care costs in retirement</a:t>
            </a:r>
          </a:p>
          <a:p>
            <a:r>
              <a:rPr lang="en-GB" baseline="0" dirty="0"/>
              <a:t>1/3 od global retirees who retired earlier than expected did so due to personal/familial health concerns</a:t>
            </a:r>
            <a:endParaRPr lang="en-GB" dirty="0"/>
          </a:p>
          <a:p>
            <a:endParaRPr lang="en-US" dirty="0"/>
          </a:p>
        </p:txBody>
      </p:sp>
      <p:sp>
        <p:nvSpPr>
          <p:cNvPr id="4" name="Slide Number Placeholder 3"/>
          <p:cNvSpPr>
            <a:spLocks noGrp="1"/>
          </p:cNvSpPr>
          <p:nvPr>
            <p:ph type="sldNum" sz="quarter" idx="10"/>
          </p:nvPr>
        </p:nvSpPr>
        <p:spPr/>
        <p:txBody>
          <a:bodyPr/>
          <a:lstStyle/>
          <a:p>
            <a:fld id="{8D261C6A-B723-4626-8E07-ACAE984FA5FB}" type="slidenum">
              <a:rPr lang="en-GB" smtClean="0"/>
              <a:t>5</a:t>
            </a:fld>
            <a:endParaRPr lang="en-GB"/>
          </a:p>
        </p:txBody>
      </p:sp>
    </p:spTree>
    <p:extLst>
      <p:ext uri="{BB962C8B-B14F-4D97-AF65-F5344CB8AC3E}">
        <p14:creationId xmlns:p14="http://schemas.microsoft.com/office/powerpoint/2010/main" val="565022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D261C6A-B723-4626-8E07-ACAE984FA5FB}" type="slidenum">
              <a:rPr lang="en-GB" smtClean="0"/>
              <a:t>6</a:t>
            </a:fld>
            <a:endParaRPr lang="en-GB"/>
          </a:p>
        </p:txBody>
      </p:sp>
    </p:spTree>
    <p:extLst>
      <p:ext uri="{BB962C8B-B14F-4D97-AF65-F5344CB8AC3E}">
        <p14:creationId xmlns:p14="http://schemas.microsoft.com/office/powerpoint/2010/main" val="12712350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Elaborate</a:t>
            </a:r>
            <a:r>
              <a:rPr lang="en-GB" baseline="0" dirty="0"/>
              <a:t> on each option</a:t>
            </a:r>
          </a:p>
          <a:p>
            <a:pPr marL="179450" indent="-179450">
              <a:buFontTx/>
              <a:buChar char="-"/>
            </a:pPr>
            <a:r>
              <a:rPr lang="en-GB" baseline="0" dirty="0"/>
              <a:t>Explain lifetime income products</a:t>
            </a:r>
          </a:p>
          <a:p>
            <a:pPr marL="179450" indent="-179450">
              <a:buFontTx/>
              <a:buChar char="-"/>
            </a:pPr>
            <a:r>
              <a:rPr lang="en-GB" baseline="0" dirty="0"/>
              <a:t>Discuss investments used in drawdown, rates of return and lack of default</a:t>
            </a:r>
            <a:endParaRPr lang="en-GB" dirty="0"/>
          </a:p>
        </p:txBody>
      </p:sp>
      <p:sp>
        <p:nvSpPr>
          <p:cNvPr id="4" name="Slide Number Placeholder 3"/>
          <p:cNvSpPr>
            <a:spLocks noGrp="1"/>
          </p:cNvSpPr>
          <p:nvPr>
            <p:ph type="sldNum" sz="quarter" idx="10"/>
          </p:nvPr>
        </p:nvSpPr>
        <p:spPr/>
        <p:txBody>
          <a:bodyPr/>
          <a:lstStyle/>
          <a:p>
            <a:fld id="{8D261C6A-B723-4626-8E07-ACAE984FA5FB}" type="slidenum">
              <a:rPr lang="en-GB" smtClean="0"/>
              <a:t>7</a:t>
            </a:fld>
            <a:endParaRPr lang="en-GB"/>
          </a:p>
        </p:txBody>
      </p:sp>
    </p:spTree>
    <p:extLst>
      <p:ext uri="{BB962C8B-B14F-4D97-AF65-F5344CB8AC3E}">
        <p14:creationId xmlns:p14="http://schemas.microsoft.com/office/powerpoint/2010/main" val="18913308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300" dirty="0"/>
              <a:t>57% of pots are being withdrawn at a rate of &lt;1%, 20% 1-1.99%, 13% 2-3.99%, 4% at &gt;10%.</a:t>
            </a:r>
          </a:p>
          <a:p>
            <a:endParaRPr lang="en-GB" sz="1300" dirty="0"/>
          </a:p>
          <a:p>
            <a:r>
              <a:rPr lang="en-GB" sz="1300" dirty="0"/>
              <a:t>Around half of Australian retirees withdraw their savings as a lump sum.</a:t>
            </a:r>
          </a:p>
          <a:p>
            <a:r>
              <a:rPr lang="en-GB" sz="1300" dirty="0"/>
              <a:t>Of these:</a:t>
            </a:r>
          </a:p>
          <a:p>
            <a:r>
              <a:rPr lang="en-GB" sz="1300" dirty="0"/>
              <a:t>• 44% use it to pay off housing or other debts, to purchase a home, or to make home improvements.</a:t>
            </a:r>
          </a:p>
          <a:p>
            <a:r>
              <a:rPr lang="en-GB" sz="1300" dirty="0"/>
              <a:t>• 28% use their lump sum to repay loans or to purchase a holiday or a new vehicle.</a:t>
            </a:r>
          </a:p>
          <a:p>
            <a:endParaRPr lang="en-GB" sz="1300" dirty="0"/>
          </a:p>
          <a:p>
            <a:r>
              <a:rPr lang="en-GB" sz="1300" dirty="0"/>
              <a:t>• The majority of those who do not choose to fully withdraw access their savings through an account-based system similar to drawdown:</a:t>
            </a:r>
          </a:p>
          <a:p>
            <a:r>
              <a:rPr lang="en-GB" sz="1300" dirty="0"/>
              <a:t>• 94% of pension assets that are not withdrawn are held within these accounts.</a:t>
            </a:r>
          </a:p>
          <a:p>
            <a:r>
              <a:rPr lang="en-GB" sz="1300" dirty="0"/>
              <a:t>• Around 5% of Australian pension assets that are not withdrawn are used to purchase an annuity.</a:t>
            </a:r>
          </a:p>
          <a:p>
            <a:r>
              <a:rPr lang="en-GB" sz="1300" dirty="0"/>
              <a:t>• Hybrid products account for the remaining 1% of Australian pension assets.</a:t>
            </a:r>
          </a:p>
          <a:p>
            <a:endParaRPr lang="en-GB" sz="1300" dirty="0"/>
          </a:p>
          <a:p>
            <a:r>
              <a:rPr lang="en-GB" sz="1300" dirty="0"/>
              <a:t>Despite Swiss savers being permitted unlimited access to their private pension savings (though some schemes restrict access), </a:t>
            </a:r>
            <a:r>
              <a:rPr lang="en-GB" sz="1300" dirty="0" err="1"/>
              <a:t>annuitisation</a:t>
            </a:r>
            <a:r>
              <a:rPr lang="en-GB" sz="1300" dirty="0"/>
              <a:t> levels in Switzerland are high:</a:t>
            </a:r>
          </a:p>
          <a:p>
            <a:r>
              <a:rPr lang="en-GB" sz="1300" dirty="0"/>
              <a:t>• Around 80% of DC assets are put into lifetime annuities.</a:t>
            </a:r>
          </a:p>
          <a:p>
            <a:endParaRPr lang="en-GB" sz="1300" dirty="0"/>
          </a:p>
          <a:p>
            <a:r>
              <a:rPr lang="en-GB" sz="1300" dirty="0"/>
              <a:t>However, Swiss annuity rates (which are regulated by the Government) are considered to be very generous given current low interest rates in the Swiss market and low mortality rates among annuitants.</a:t>
            </a:r>
            <a:endParaRPr lang="en-GB" dirty="0"/>
          </a:p>
          <a:p>
            <a:endParaRPr lang="en-GB" dirty="0"/>
          </a:p>
        </p:txBody>
      </p:sp>
      <p:sp>
        <p:nvSpPr>
          <p:cNvPr id="4" name="Slide Number Placeholder 3"/>
          <p:cNvSpPr>
            <a:spLocks noGrp="1"/>
          </p:cNvSpPr>
          <p:nvPr>
            <p:ph type="sldNum" sz="quarter" idx="10"/>
          </p:nvPr>
        </p:nvSpPr>
        <p:spPr/>
        <p:txBody>
          <a:bodyPr/>
          <a:lstStyle/>
          <a:p>
            <a:fld id="{8D261C6A-B723-4626-8E07-ACAE984FA5FB}" type="slidenum">
              <a:rPr lang="en-GB" smtClean="0"/>
              <a:t>8</a:t>
            </a:fld>
            <a:endParaRPr lang="en-GB"/>
          </a:p>
        </p:txBody>
      </p:sp>
    </p:spTree>
    <p:extLst>
      <p:ext uri="{BB962C8B-B14F-4D97-AF65-F5344CB8AC3E}">
        <p14:creationId xmlns:p14="http://schemas.microsoft.com/office/powerpoint/2010/main" val="38324153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2163" y="746125"/>
            <a:ext cx="5221287" cy="3729038"/>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D261C6A-B723-4626-8E07-ACAE984FA5FB}" type="slidenum">
              <a:rPr lang="en-GB" smtClean="0">
                <a:solidFill>
                  <a:prstClr val="black"/>
                </a:solidFill>
              </a:rPr>
              <a:pPr/>
              <a:t>9</a:t>
            </a:fld>
            <a:endParaRPr lang="en-GB" dirty="0">
              <a:solidFill>
                <a:prstClr val="black"/>
              </a:solidFill>
            </a:endParaRPr>
          </a:p>
        </p:txBody>
      </p:sp>
    </p:spTree>
    <p:extLst>
      <p:ext uri="{BB962C8B-B14F-4D97-AF65-F5344CB8AC3E}">
        <p14:creationId xmlns:p14="http://schemas.microsoft.com/office/powerpoint/2010/main" val="5141918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slideMaster" Target="../slideMasters/slideMaster1.xml" /><Relationship Id="rId1" Type="http://schemas.openxmlformats.org/officeDocument/2006/relationships/tags" Target="../tags/tag9.xml" /><Relationship Id="rId4" Type="http://schemas.openxmlformats.org/officeDocument/2006/relationships/image" Target="../media/image2.tiff"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tiff"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p:cNvSpPr/>
          <p:nvPr userDrawn="1"/>
        </p:nvSpPr>
        <p:spPr>
          <a:xfrm>
            <a:off x="0" y="6134100"/>
            <a:ext cx="9602788" cy="723900"/>
          </a:xfrm>
          <a:prstGeom prst="rect">
            <a:avLst/>
          </a:prstGeom>
          <a:solidFill>
            <a:srgbClr val="F2F2F2"/>
          </a:solidFill>
          <a:ln w="12700" cap="flat" cmpd="sng" algn="ctr">
            <a:noFill/>
            <a:prstDash val="solid"/>
          </a:ln>
          <a:effectLst/>
          <a:extLst>
            <a:ext uri="{91240B29-F687-4F45-9708-019B960494DF}">
              <a14:hiddenLine xmlns:a14="http://schemas.microsoft.com/office/drawing/2010/main" w="12700" cap="flat" cmpd="sng" algn="ctr">
                <a:solidFill>
                  <a:schemeClr val="accent6"/>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GB" sz="1600" dirty="0" err="1">
              <a:solidFill>
                <a:schemeClr val="tx1"/>
              </a:solidFill>
            </a:endParaRPr>
          </a:p>
        </p:txBody>
      </p:sp>
      <p:pic>
        <p:nvPicPr>
          <p:cNvPr id="4" name="MMC_CoverShape"/>
          <p:cNvPicPr>
            <a:picLocks/>
          </p:cNvPicPr>
          <p:nvPr userDrawn="1">
            <p:custDataLst>
              <p:tags r:id="rId1"/>
            </p:custDataLst>
          </p:nvPr>
        </p:nvPicPr>
        <p:blipFill>
          <a:blip r:embed="rId3">
            <a:extLst>
              <a:ext uri="{28A0092B-C50C-407E-A947-70E740481C1C}">
                <a14:useLocalDpi xmlns:a14="http://schemas.microsoft.com/office/drawing/2010/main" val="0"/>
              </a:ext>
            </a:extLst>
          </a:blip>
          <a:stretch>
            <a:fillRect/>
          </a:stretch>
        </p:blipFill>
        <p:spPr>
          <a:xfrm>
            <a:off x="1588" y="0"/>
            <a:ext cx="9601200" cy="6134100"/>
          </a:xfrm>
          <a:prstGeom prst="rect">
            <a:avLst/>
          </a:prstGeom>
        </p:spPr>
      </p:pic>
      <p:sp>
        <p:nvSpPr>
          <p:cNvPr id="2" name="Title 1"/>
          <p:cNvSpPr>
            <a:spLocks noGrp="1"/>
          </p:cNvSpPr>
          <p:nvPr>
            <p:ph type="ctrTitle" hasCustomPrompt="1"/>
          </p:nvPr>
        </p:nvSpPr>
        <p:spPr>
          <a:xfrm>
            <a:off x="896400" y="1242000"/>
            <a:ext cx="8164800" cy="367200"/>
          </a:xfrm>
        </p:spPr>
        <p:txBody>
          <a:bodyPr lIns="0" tIns="0" rIns="0" bIns="0">
            <a:spAutoFit/>
          </a:bodyPr>
          <a:lstStyle>
            <a:lvl1pPr>
              <a:defRPr sz="2800" cap="all">
                <a:solidFill>
                  <a:schemeClr val="accent1"/>
                </a:solidFill>
              </a:defRPr>
            </a:lvl1pPr>
          </a:lstStyle>
          <a:p>
            <a:r>
              <a:rPr lang="en-US" dirty="0"/>
              <a:t>CLICK TO EDIT MASTER TITLE STYLE</a:t>
            </a:r>
          </a:p>
        </p:txBody>
      </p:sp>
      <p:sp>
        <p:nvSpPr>
          <p:cNvPr id="3" name="Subtitle 2"/>
          <p:cNvSpPr>
            <a:spLocks noGrp="1"/>
          </p:cNvSpPr>
          <p:nvPr>
            <p:ph type="subTitle" idx="1" hasCustomPrompt="1"/>
          </p:nvPr>
        </p:nvSpPr>
        <p:spPr>
          <a:xfrm>
            <a:off x="903600" y="1998000"/>
            <a:ext cx="4852800" cy="230400"/>
          </a:xfrm>
        </p:spPr>
        <p:txBody>
          <a:bodyPr wrap="none" lIns="0" tIns="0" rIns="0" bIns="0"/>
          <a:lstStyle>
            <a:lvl1pPr marL="0" indent="0" algn="l">
              <a:spcBef>
                <a:spcPts val="0"/>
              </a:spcBef>
              <a:buNone/>
              <a:defRPr sz="18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ENTER DATE HERE</a:t>
            </a:r>
          </a:p>
        </p:txBody>
      </p:sp>
      <p:pic>
        <p:nvPicPr>
          <p:cNvPr id="6" name="Picture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860733" y="6431626"/>
            <a:ext cx="3429000" cy="128847"/>
          </a:xfrm>
          <a:prstGeom prst="rect">
            <a:avLst/>
          </a:prstGeom>
        </p:spPr>
      </p:pic>
      <p:sp>
        <p:nvSpPr>
          <p:cNvPr id="7" name="BrandTagline"/>
          <p:cNvSpPr txBox="1"/>
          <p:nvPr userDrawn="1"/>
        </p:nvSpPr>
        <p:spPr>
          <a:xfrm>
            <a:off x="412750" y="412750"/>
            <a:ext cx="3810000" cy="153888"/>
          </a:xfrm>
          <a:prstGeom prst="rect">
            <a:avLst/>
          </a:prstGeom>
          <a:noFill/>
        </p:spPr>
        <p:txBody>
          <a:bodyPr vert="horz" wrap="square" lIns="0" tIns="0" rIns="0" bIns="0" rtlCol="0">
            <a:spAutoFit/>
          </a:bodyPr>
          <a:lstStyle/>
          <a:p>
            <a:r>
              <a:rPr lang="en-GB" sz="1000" b="1" kern="100" cap="all" spc="200">
                <a:solidFill>
                  <a:schemeClr val="lt2"/>
                </a:solidFill>
                <a:latin typeface="Arial"/>
              </a:rPr>
              <a:t>Health Wealth Career</a:t>
            </a:r>
            <a:endParaRPr lang="en-GB" sz="1000" b="1" kern="100" cap="all" spc="200" dirty="0" err="1">
              <a:solidFill>
                <a:schemeClr val="lt2"/>
              </a:solidFill>
              <a:latin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urquoise - Normal">
    <p:spTree>
      <p:nvGrpSpPr>
        <p:cNvPr id="1" name=""/>
        <p:cNvGrpSpPr/>
        <p:nvPr/>
      </p:nvGrpSpPr>
      <p:grpSpPr>
        <a:xfrm>
          <a:off x="0" y="0"/>
          <a:ext cx="0" cy="0"/>
          <a:chOff x="0" y="0"/>
          <a:chExt cx="0" cy="0"/>
        </a:xfrm>
      </p:grpSpPr>
      <p:sp>
        <p:nvSpPr>
          <p:cNvPr id="2" name="Title"/>
          <p:cNvSpPr>
            <a:spLocks noGrp="1"/>
          </p:cNvSpPr>
          <p:nvPr>
            <p:ph type="title"/>
          </p:nvPr>
        </p:nvSpPr>
        <p:spPr>
          <a:xfrm>
            <a:off x="407593" y="381600"/>
            <a:ext cx="8788969" cy="691200"/>
          </a:xfrm>
        </p:spPr>
        <p:txBody>
          <a:bodyPr wrap="square"/>
          <a:lstStyle>
            <a:lvl1pPr>
              <a:defRPr>
                <a:solidFill>
                  <a:schemeClr val="accent2"/>
                </a:solidFill>
              </a:defRPr>
            </a:lvl1pPr>
          </a:lstStyle>
          <a:p>
            <a:r>
              <a:rPr lang="en-US" dirty="0"/>
              <a:t>Click to edit Master title style</a:t>
            </a:r>
          </a:p>
        </p:txBody>
      </p:sp>
      <p:sp>
        <p:nvSpPr>
          <p:cNvPr id="3" name="BodyText"/>
          <p:cNvSpPr>
            <a:spLocks noGrp="1"/>
          </p:cNvSpPr>
          <p:nvPr>
            <p:ph idx="1"/>
          </p:nvPr>
        </p:nvSpPr>
        <p:spPr>
          <a:xfrm>
            <a:off x="407593" y="1278000"/>
            <a:ext cx="8788969" cy="4788118"/>
          </a:xfrm>
        </p:spPr>
        <p:txBody>
          <a:bodyPr wrap="square"/>
          <a:lstStyle>
            <a:lvl1pPr>
              <a:spcBef>
                <a:spcPts val="1400"/>
              </a:spcBef>
              <a:buClr>
                <a:schemeClr val="accent2"/>
              </a:buClr>
              <a:defRPr/>
            </a:lvl1pPr>
            <a:lvl2pPr>
              <a:spcBef>
                <a:spcPts val="500"/>
              </a:spcBef>
              <a:buClr>
                <a:schemeClr val="accent2"/>
              </a:buClr>
              <a:defRPr/>
            </a:lvl2pPr>
            <a:lvl3pPr>
              <a:spcBef>
                <a:spcPts val="500"/>
              </a:spcBef>
              <a:buClr>
                <a:schemeClr val="accent2"/>
              </a:buClr>
              <a:defRPr/>
            </a:lvl3pPr>
            <a:lvl4pPr>
              <a:spcBef>
                <a:spcPts val="500"/>
              </a:spcBef>
              <a:buClr>
                <a:schemeClr val="accent2"/>
              </a:buClr>
              <a:defRPr/>
            </a:lvl4pPr>
            <a:lvl5pPr>
              <a:spcBef>
                <a:spcPts val="500"/>
              </a:spcBef>
              <a:buClr>
                <a:schemeClr val="accent2"/>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60098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412750" y="1308101"/>
            <a:ext cx="8785225" cy="4765675"/>
          </a:xfrm>
        </p:spPr>
        <p:txBody>
          <a:bodyPr/>
          <a:lstStyle>
            <a:lvl1pPr>
              <a:spcBef>
                <a:spcPts val="1400"/>
              </a:spcBef>
              <a:defRPr/>
            </a:lvl1pPr>
            <a:lvl2pPr>
              <a:spcBef>
                <a:spcPts val="500"/>
              </a:spcBef>
              <a:defRPr/>
            </a:lvl2pPr>
            <a:lvl3pPr>
              <a:spcBef>
                <a:spcPts val="500"/>
              </a:spcBef>
              <a:defRPr/>
            </a:lvl3pPr>
            <a:lvl4pPr>
              <a:spcBef>
                <a:spcPts val="500"/>
              </a:spcBef>
              <a:defRPr/>
            </a:lvl4pPr>
            <a:lvl5pPr>
              <a:spcBef>
                <a:spcPts val="5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ext Column + Bullet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12750" y="1308100"/>
            <a:ext cx="8785225" cy="4765675"/>
          </a:xfrm>
        </p:spPr>
        <p:txBody>
          <a:bodyPr/>
          <a:lstStyle>
            <a:lvl1pPr marL="0" indent="0">
              <a:spcBef>
                <a:spcPts val="1400"/>
              </a:spcBef>
              <a:buNone/>
              <a:defRPr/>
            </a:lvl1pPr>
            <a:lvl2pPr marL="279400" indent="-279400">
              <a:spcBef>
                <a:spcPts val="500"/>
              </a:spcBef>
              <a:buFont typeface="Arial" panose="020B0604020202020204" pitchFamily="34" charset="0"/>
              <a:buChar char="•"/>
              <a:defRPr/>
            </a:lvl2pPr>
            <a:lvl3pPr marL="534988" indent="-233363">
              <a:spcBef>
                <a:spcPts val="500"/>
              </a:spcBef>
              <a:buFont typeface="Arial" panose="020B0604020202020204" pitchFamily="34" charset="0"/>
              <a:buChar char="–"/>
              <a:defRPr/>
            </a:lvl3pPr>
            <a:lvl4pPr marL="715963" indent="-180975">
              <a:spcBef>
                <a:spcPts val="500"/>
              </a:spcBef>
              <a:defRPr/>
            </a:lvl4pPr>
            <a:lvl5pPr marL="896938" indent="-180975">
              <a:spcBef>
                <a:spcPts val="500"/>
              </a:spcBef>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86899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12750" y="1308100"/>
            <a:ext cx="4143618" cy="4765675"/>
          </a:xfrm>
        </p:spPr>
        <p:txBody>
          <a:bodyPr lIns="0" tIns="0" rIns="0" bIns="0"/>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54357" y="1308100"/>
            <a:ext cx="4143618" cy="4765675"/>
          </a:xfrm>
        </p:spPr>
        <p:txBody>
          <a:bodyPr lIns="0" tIns="0" rIns="0" bIns="0"/>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a:lstStyle/>
          <a:p>
            <a:r>
              <a:rPr lang="en-US"/>
              <a:t>Click to edit Master title style</a:t>
            </a:r>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quarter" idx="10"/>
          </p:nvPr>
        </p:nvSpPr>
        <p:spPr>
          <a:xfrm>
            <a:off x="412750" y="1308100"/>
            <a:ext cx="2694488" cy="4765675"/>
          </a:xfrm>
        </p:spPr>
        <p:txBody>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Content Placeholder 3"/>
          <p:cNvSpPr>
            <a:spLocks noGrp="1"/>
          </p:cNvSpPr>
          <p:nvPr>
            <p:ph sz="quarter" idx="11"/>
          </p:nvPr>
        </p:nvSpPr>
        <p:spPr>
          <a:xfrm>
            <a:off x="6503486" y="1308100"/>
            <a:ext cx="2694488" cy="4765675"/>
          </a:xfrm>
        </p:spPr>
        <p:txBody>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Content Placeholder 3"/>
          <p:cNvSpPr>
            <a:spLocks noGrp="1"/>
          </p:cNvSpPr>
          <p:nvPr>
            <p:ph sz="quarter" idx="12"/>
          </p:nvPr>
        </p:nvSpPr>
        <p:spPr>
          <a:xfrm>
            <a:off x="3458118" y="1308100"/>
            <a:ext cx="2694488" cy="4765675"/>
          </a:xfrm>
        </p:spPr>
        <p:txBody>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340539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ngle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412750" y="1308100"/>
            <a:ext cx="8785225" cy="596900"/>
          </a:xfrm>
        </p:spPr>
        <p:txBody>
          <a:bodyPr/>
          <a:lstStyle>
            <a:lvl1pPr marL="0" indent="0">
              <a:spcBef>
                <a:spcPts val="0"/>
              </a:spcBef>
              <a:buNone/>
              <a:defRPr sz="1600" b="1"/>
            </a:lvl1pPr>
            <a:lvl2pPr marL="226800" indent="0">
              <a:buNone/>
              <a:defRPr/>
            </a:lvl2pPr>
            <a:lvl3pPr marL="511200" indent="0">
              <a:buNone/>
              <a:defRPr/>
            </a:lvl3pPr>
            <a:lvl4pPr marL="687600" indent="0">
              <a:buNone/>
              <a:defRPr/>
            </a:lvl4pPr>
            <a:lvl5pPr marL="867600" indent="0">
              <a:buNone/>
              <a:defRPr/>
            </a:lvl5pPr>
          </a:lstStyle>
          <a:p>
            <a:pPr lvl="0"/>
            <a:r>
              <a:rPr lang="en-US" dirty="0"/>
              <a:t>Click to edit Master text styles</a:t>
            </a:r>
          </a:p>
        </p:txBody>
      </p:sp>
      <p:sp>
        <p:nvSpPr>
          <p:cNvPr id="6" name="Chart Placeholder 5"/>
          <p:cNvSpPr>
            <a:spLocks noGrp="1"/>
          </p:cNvSpPr>
          <p:nvPr>
            <p:ph type="chart" sz="quarter" idx="11"/>
          </p:nvPr>
        </p:nvSpPr>
        <p:spPr>
          <a:xfrm>
            <a:off x="412750" y="2176780"/>
            <a:ext cx="8785225" cy="3896995"/>
          </a:xfrm>
        </p:spPr>
        <p:txBody>
          <a:bodyPr/>
          <a:lstStyle>
            <a:lvl1pPr marL="0" indent="0">
              <a:buNone/>
              <a:defRPr sz="1200"/>
            </a:lvl1pPr>
          </a:lstStyle>
          <a:p>
            <a:endParaRPr lang="en-GB"/>
          </a:p>
        </p:txBody>
      </p:sp>
    </p:spTree>
    <p:extLst>
      <p:ext uri="{BB962C8B-B14F-4D97-AF65-F5344CB8AC3E}">
        <p14:creationId xmlns:p14="http://schemas.microsoft.com/office/powerpoint/2010/main" val="4232719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ack Cover Layout">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54790" y="2878074"/>
            <a:ext cx="5093208" cy="914400"/>
          </a:xfrm>
          <a:prstGeom prst="rect">
            <a:avLst/>
          </a:prstGeom>
        </p:spPr>
      </p:pic>
    </p:spTree>
    <p:extLst>
      <p:ext uri="{BB962C8B-B14F-4D97-AF65-F5344CB8AC3E}">
        <p14:creationId xmlns:p14="http://schemas.microsoft.com/office/powerpoint/2010/main" val="1498470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tags" Target="../tags/tag2.xml" /><Relationship Id="rId18" Type="http://schemas.openxmlformats.org/officeDocument/2006/relationships/tags" Target="../tags/tag7.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ags" Target="../tags/tag1.xml" /><Relationship Id="rId17" Type="http://schemas.openxmlformats.org/officeDocument/2006/relationships/tags" Target="../tags/tag6.xml" /><Relationship Id="rId2" Type="http://schemas.openxmlformats.org/officeDocument/2006/relationships/slideLayout" Target="../slideLayouts/slideLayout2.xml" /><Relationship Id="rId16" Type="http://schemas.openxmlformats.org/officeDocument/2006/relationships/tags" Target="../tags/tag5.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theme" Target="../theme/theme1.xml" /><Relationship Id="rId5" Type="http://schemas.openxmlformats.org/officeDocument/2006/relationships/slideLayout" Target="../slideLayouts/slideLayout5.xml" /><Relationship Id="rId15" Type="http://schemas.openxmlformats.org/officeDocument/2006/relationships/tags" Target="../tags/tag4.xml" /><Relationship Id="rId10" Type="http://schemas.openxmlformats.org/officeDocument/2006/relationships/slideLayout" Target="../slideLayouts/slideLayout10.xml" /><Relationship Id="rId19" Type="http://schemas.openxmlformats.org/officeDocument/2006/relationships/tags" Target="../tags/tag8.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tags" Target="../tags/tag3.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cNvSpPr>
            <a:spLocks noGrp="1"/>
          </p:cNvSpPr>
          <p:nvPr>
            <p:ph type="title"/>
            <p:custDataLst>
              <p:tags r:id="rId12"/>
            </p:custDataLst>
          </p:nvPr>
        </p:nvSpPr>
        <p:spPr>
          <a:xfrm>
            <a:off x="412750" y="412750"/>
            <a:ext cx="8785225" cy="691200"/>
          </a:xfrm>
          <a:prstGeom prst="rect">
            <a:avLst/>
          </a:prstGeom>
        </p:spPr>
        <p:txBody>
          <a:bodyPr vert="horz" lIns="0" tIns="0" rIns="0" bIns="0" rtlCol="0" anchor="t" anchorCtr="0">
            <a:noAutofit/>
          </a:bodyPr>
          <a:lstStyle/>
          <a:p>
            <a:r>
              <a:rPr lang="en-US"/>
              <a:t>Click to edit Master title style</a:t>
            </a:r>
            <a:endParaRPr lang="en-US" dirty="0"/>
          </a:p>
        </p:txBody>
      </p:sp>
      <p:sp>
        <p:nvSpPr>
          <p:cNvPr id="3" name="BodyText"/>
          <p:cNvSpPr>
            <a:spLocks noGrp="1"/>
          </p:cNvSpPr>
          <p:nvPr>
            <p:ph type="body" idx="1"/>
            <p:custDataLst>
              <p:tags r:id="rId13"/>
            </p:custDataLst>
          </p:nvPr>
        </p:nvSpPr>
        <p:spPr>
          <a:xfrm>
            <a:off x="412750" y="1308100"/>
            <a:ext cx="8785225" cy="4765675"/>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p:cNvSpPr txBox="1"/>
          <p:nvPr>
            <p:custDataLst>
              <p:tags r:id="rId14"/>
            </p:custDataLst>
          </p:nvPr>
        </p:nvSpPr>
        <p:spPr>
          <a:xfrm>
            <a:off x="8753475" y="6438900"/>
            <a:ext cx="44450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defPPr>
              <a:defRPr lang="en-US"/>
            </a:defPPr>
            <a:lvl1pPr algn="r">
              <a:lnSpc>
                <a:spcPct val="100000"/>
              </a:lnSpc>
              <a:defRPr sz="1100">
                <a:solidFill>
                  <a:schemeClr val="accent1"/>
                </a:solidFill>
                <a:latin typeface="Arial" pitchFamily="34" charset="0"/>
                <a:cs typeface="Arial" pitchFamily="34" charset="0"/>
              </a:defRPr>
            </a:lvl1pPr>
          </a:lstStyle>
          <a:p>
            <a:pPr lvl="0"/>
            <a:fld id="{674AE3D8-ADA0-447B-9E8F-F53DD9427628}" type="slidenum">
              <a:rPr lang="en-GB" sz="1000" smtClean="0">
                <a:solidFill>
                  <a:schemeClr val="folHlink"/>
                </a:solidFill>
              </a:rPr>
              <a:pPr/>
              <a:t>‹#›</a:t>
            </a:fld>
            <a:endParaRPr lang="en-GB" sz="1000" dirty="0">
              <a:solidFill>
                <a:schemeClr val="folHlink"/>
              </a:solidFill>
            </a:endParaRPr>
          </a:p>
        </p:txBody>
      </p:sp>
      <p:sp>
        <p:nvSpPr>
          <p:cNvPr id="5" name="Copyright"/>
          <p:cNvSpPr txBox="1"/>
          <p:nvPr>
            <p:custDataLst>
              <p:tags r:id="rId15"/>
            </p:custDataLst>
          </p:nvPr>
        </p:nvSpPr>
        <p:spPr>
          <a:xfrm>
            <a:off x="412750" y="6438900"/>
            <a:ext cx="3004027" cy="153888"/>
          </a:xfrm>
          <a:prstGeom prst="rect">
            <a:avLst/>
          </a:prstGeom>
          <a:noFill/>
        </p:spPr>
        <p:txBody>
          <a:bodyPr wrap="none" lIns="0" tIns="0" rIns="0" bIns="0" rtlCol="0">
            <a:spAutoFit/>
          </a:bodyPr>
          <a:lstStyle/>
          <a:p>
            <a:pPr algn="l"/>
            <a:r>
              <a:rPr lang="en-GB" sz="1000">
                <a:solidFill>
                  <a:schemeClr val="folHlink"/>
                </a:solidFill>
                <a:latin typeface="Arial" pitchFamily="34" charset="0"/>
                <a:cs typeface="Arial" pitchFamily="34" charset="0"/>
              </a:rPr>
              <a:t>Copyright © 2018 Mercer Limited. All rights reserved.</a:t>
            </a:r>
            <a:endParaRPr lang="en-GB" sz="1000" dirty="0">
              <a:solidFill>
                <a:schemeClr val="folHlink"/>
              </a:solidFill>
              <a:latin typeface="Arial" pitchFamily="34" charset="0"/>
              <a:cs typeface="Arial" pitchFamily="34" charset="0"/>
            </a:endParaRPr>
          </a:p>
        </p:txBody>
      </p:sp>
      <p:sp>
        <p:nvSpPr>
          <p:cNvPr id="6" name="Date" hidden="1"/>
          <p:cNvSpPr txBox="1">
            <a:spLocks/>
          </p:cNvSpPr>
          <p:nvPr>
            <p:custDataLst>
              <p:tags r:id="rId16"/>
            </p:custDataLst>
          </p:nvPr>
        </p:nvSpPr>
        <p:spPr>
          <a:xfrm>
            <a:off x="4484057" y="6523478"/>
            <a:ext cx="628377" cy="107722"/>
          </a:xfrm>
          <a:prstGeom prst="rect">
            <a:avLst/>
          </a:prstGeom>
        </p:spPr>
        <p:txBody>
          <a:bodyPr vert="horz" wrap="none" lIns="0" tIns="0" rIns="0" bIns="0" rtlCol="0" anchor="ctr">
            <a:spAutoFit/>
          </a:bodyPr>
          <a:lstStyle>
            <a:defPPr>
              <a:defRPr lang="en-US"/>
            </a:defPPr>
            <a:lvl1pPr marL="0" algn="ctr" defTabSz="914400" rtl="0" eaLnBrk="1" latinLnBrk="0" hangingPunct="1">
              <a:defRPr sz="700" kern="1200">
                <a:solidFill>
                  <a:srgbClr val="7C848A"/>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A8D4C7D2-CCDD-4E8D-AC60-8F4E99E1FB74}" type="datetime3">
              <a:rPr lang="en-US" sz="700" smtClean="0">
                <a:solidFill>
                  <a:schemeClr val="tx1"/>
                </a:solidFill>
              </a:rPr>
              <a:pPr/>
              <a:t>10 September 2018</a:t>
            </a:fld>
            <a:endParaRPr lang="en-US" sz="700" dirty="0">
              <a:solidFill>
                <a:schemeClr val="tx1"/>
              </a:solidFill>
            </a:endParaRPr>
          </a:p>
        </p:txBody>
      </p:sp>
      <p:sp>
        <p:nvSpPr>
          <p:cNvPr id="7" name="Filepath"/>
          <p:cNvSpPr txBox="1"/>
          <p:nvPr>
            <p:custDataLst>
              <p:tags r:id="rId17"/>
            </p:custDataLst>
          </p:nvPr>
        </p:nvSpPr>
        <p:spPr>
          <a:xfrm>
            <a:off x="2484000" y="6463792"/>
            <a:ext cx="6022800" cy="123111"/>
          </a:xfrm>
          <a:prstGeom prst="rect">
            <a:avLst/>
          </a:prstGeom>
          <a:noFill/>
        </p:spPr>
        <p:txBody>
          <a:bodyPr wrap="square" lIns="0" tIns="0" rIns="0" bIns="0" rtlCol="0">
            <a:spAutoFit/>
          </a:bodyPr>
          <a:lstStyle/>
          <a:p>
            <a:pPr algn="r"/>
            <a:endParaRPr lang="en-GB" sz="800" dirty="0">
              <a:solidFill>
                <a:schemeClr val="folHlink"/>
              </a:solidFill>
              <a:latin typeface="Arial" pitchFamily="34" charset="0"/>
              <a:cs typeface="Arial" pitchFamily="34" charset="0"/>
            </a:endParaRPr>
          </a:p>
        </p:txBody>
      </p:sp>
      <p:sp>
        <p:nvSpPr>
          <p:cNvPr id="8" name="Business" hidden="1"/>
          <p:cNvSpPr txBox="1"/>
          <p:nvPr>
            <p:custDataLst>
              <p:tags r:id="rId18"/>
            </p:custDataLst>
          </p:nvPr>
        </p:nvSpPr>
        <p:spPr>
          <a:xfrm>
            <a:off x="412750" y="6438900"/>
            <a:ext cx="2895600" cy="153888"/>
          </a:xfrm>
          <a:prstGeom prst="rect">
            <a:avLst/>
          </a:prstGeom>
          <a:noFill/>
        </p:spPr>
        <p:txBody>
          <a:bodyPr wrap="square" lIns="0" tIns="0" rIns="0" bIns="0" rtlCol="0">
            <a:spAutoFit/>
          </a:bodyPr>
          <a:lstStyle/>
          <a:p>
            <a:pPr algn="l"/>
            <a:r>
              <a:rPr lang="en-GB" sz="1000">
                <a:solidFill>
                  <a:schemeClr val="folHlink"/>
                </a:solidFill>
                <a:latin typeface="Arial" pitchFamily="34" charset="0"/>
                <a:cs typeface="Arial" pitchFamily="34" charset="0"/>
              </a:rPr>
              <a:t>MERCER</a:t>
            </a:r>
            <a:endParaRPr lang="en-GB" sz="1000" dirty="0">
              <a:solidFill>
                <a:schemeClr val="folHlink"/>
              </a:solidFill>
              <a:latin typeface="Arial" pitchFamily="34" charset="0"/>
              <a:cs typeface="Arial" pitchFamily="34" charset="0"/>
            </a:endParaRPr>
          </a:p>
        </p:txBody>
      </p:sp>
      <p:cxnSp>
        <p:nvCxnSpPr>
          <p:cNvPr id="9" name="FooterTopBorder"/>
          <p:cNvCxnSpPr/>
          <p:nvPr userDrawn="1">
            <p:custDataLst>
              <p:tags r:id="rId19"/>
            </p:custDataLst>
          </p:nvPr>
        </p:nvCxnSpPr>
        <p:spPr>
          <a:xfrm>
            <a:off x="412750" y="6134100"/>
            <a:ext cx="8785225" cy="0"/>
          </a:xfrm>
          <a:prstGeom prst="straightConnector1">
            <a:avLst/>
          </a:prstGeom>
          <a:ln>
            <a:solidFill>
              <a:schemeClr val="accent4"/>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8" r:id="rId1"/>
    <p:sldLayoutId id="2147483659" r:id="rId2"/>
    <p:sldLayoutId id="2147483662" r:id="rId3"/>
    <p:sldLayoutId id="2147483674" r:id="rId4"/>
    <p:sldLayoutId id="2147483660" r:id="rId5"/>
    <p:sldLayoutId id="2147483666" r:id="rId6"/>
    <p:sldLayoutId id="2147483670" r:id="rId7"/>
    <p:sldLayoutId id="2147483663" r:id="rId8"/>
    <p:sldLayoutId id="2147483656" r:id="rId9"/>
    <p:sldLayoutId id="2147483675" r:id="rId10"/>
  </p:sldLayoutIdLst>
  <p:hf sldNum="0" hdr="0" ftr="0" dt="0"/>
  <p:txStyles>
    <p:titleStyle>
      <a:lvl1pPr algn="l" defTabSz="914400" rtl="0" eaLnBrk="1" latinLnBrk="0" hangingPunct="1">
        <a:lnSpc>
          <a:spcPct val="100000"/>
        </a:lnSpc>
        <a:spcBef>
          <a:spcPct val="0"/>
        </a:spcBef>
        <a:buNone/>
        <a:defRPr sz="2000" b="1" kern="1200" cap="all" spc="400">
          <a:solidFill>
            <a:schemeClr val="accent2"/>
          </a:solidFill>
          <a:latin typeface="Arial" pitchFamily="34" charset="0"/>
          <a:ea typeface="+mj-ea"/>
          <a:cs typeface="Arial" pitchFamily="34" charset="0"/>
        </a:defRPr>
      </a:lvl1pPr>
    </p:titleStyle>
    <p:bodyStyle>
      <a:lvl1pPr marL="201600" indent="-201600" algn="l" defTabSz="914400" rtl="0" eaLnBrk="1" latinLnBrk="0" hangingPunct="1">
        <a:spcBef>
          <a:spcPts val="1440"/>
        </a:spcBef>
        <a:buClr>
          <a:schemeClr val="accent2"/>
        </a:buClr>
        <a:buFont typeface="Arial" pitchFamily="34" charset="0"/>
        <a:buChar char="•"/>
        <a:defRPr sz="1800" kern="1200">
          <a:solidFill>
            <a:srgbClr val="808080"/>
          </a:solidFill>
          <a:latin typeface="Arial" pitchFamily="34" charset="0"/>
          <a:ea typeface="+mn-ea"/>
          <a:cs typeface="Arial" pitchFamily="34" charset="0"/>
        </a:defRPr>
      </a:lvl1pPr>
      <a:lvl2pPr marL="507600" indent="-280800" algn="l" defTabSz="914400" rtl="0" eaLnBrk="1" latinLnBrk="0" hangingPunct="1">
        <a:spcBef>
          <a:spcPct val="20000"/>
        </a:spcBef>
        <a:buClr>
          <a:schemeClr val="accent2"/>
        </a:buClr>
        <a:buFont typeface="Arial" pitchFamily="34" charset="0"/>
        <a:buChar char="–"/>
        <a:defRPr sz="1800" kern="1200">
          <a:solidFill>
            <a:srgbClr val="808080"/>
          </a:solidFill>
          <a:latin typeface="Arial" pitchFamily="34" charset="0"/>
          <a:ea typeface="+mn-ea"/>
          <a:cs typeface="Arial" pitchFamily="34" charset="0"/>
        </a:defRPr>
      </a:lvl2pPr>
      <a:lvl3pPr marL="687600" indent="-176400" algn="l" defTabSz="914400" rtl="0" eaLnBrk="1" latinLnBrk="0" hangingPunct="1">
        <a:spcBef>
          <a:spcPct val="20000"/>
        </a:spcBef>
        <a:buClr>
          <a:schemeClr val="accent2"/>
        </a:buClr>
        <a:buFont typeface="Arial" pitchFamily="34" charset="0"/>
        <a:buChar char="-"/>
        <a:defRPr sz="1800" kern="1200">
          <a:solidFill>
            <a:srgbClr val="808080"/>
          </a:solidFill>
          <a:latin typeface="Arial" pitchFamily="34" charset="0"/>
          <a:ea typeface="+mn-ea"/>
          <a:cs typeface="Arial" pitchFamily="34" charset="0"/>
        </a:defRPr>
      </a:lvl3pPr>
      <a:lvl4pPr marL="864000" indent="-176400" algn="l" defTabSz="914400" rtl="0" eaLnBrk="1" latinLnBrk="0" hangingPunct="1">
        <a:spcBef>
          <a:spcPct val="20000"/>
        </a:spcBef>
        <a:buClr>
          <a:schemeClr val="accent2"/>
        </a:buClr>
        <a:buFont typeface="Arial" pitchFamily="34" charset="0"/>
        <a:buChar char="-"/>
        <a:defRPr sz="1800" kern="1200">
          <a:solidFill>
            <a:srgbClr val="808080"/>
          </a:solidFill>
          <a:latin typeface="Arial" pitchFamily="34" charset="0"/>
          <a:ea typeface="+mn-ea"/>
          <a:cs typeface="Arial" pitchFamily="34" charset="0"/>
        </a:defRPr>
      </a:lvl4pPr>
      <a:lvl5pPr marL="1040400" indent="-172800" algn="l" defTabSz="914400" rtl="0" eaLnBrk="1" latinLnBrk="0" hangingPunct="1">
        <a:spcBef>
          <a:spcPct val="20000"/>
        </a:spcBef>
        <a:buClr>
          <a:schemeClr val="accent2"/>
        </a:buClr>
        <a:buFont typeface="Arial" pitchFamily="34" charset="0"/>
        <a:buChar char="-"/>
        <a:defRPr sz="1800" kern="1200">
          <a:solidFill>
            <a:srgbClr val="808080"/>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12.xml" /><Relationship Id="rId7" Type="http://schemas.openxmlformats.org/officeDocument/2006/relationships/notesSlide" Target="../notesSlides/notesSlide1.xml" /><Relationship Id="rId2" Type="http://schemas.openxmlformats.org/officeDocument/2006/relationships/tags" Target="../tags/tag11.xml" /><Relationship Id="rId1" Type="http://schemas.openxmlformats.org/officeDocument/2006/relationships/tags" Target="../tags/tag10.xml" /><Relationship Id="rId6" Type="http://schemas.openxmlformats.org/officeDocument/2006/relationships/slideLayout" Target="../slideLayouts/slideLayout1.xml" /><Relationship Id="rId5" Type="http://schemas.openxmlformats.org/officeDocument/2006/relationships/tags" Target="../tags/tag14.xml" /><Relationship Id="rId4" Type="http://schemas.openxmlformats.org/officeDocument/2006/relationships/tags" Target="../tags/tag13.xml" /></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 /><Relationship Id="rId2" Type="http://schemas.openxmlformats.org/officeDocument/2006/relationships/slideLayout" Target="../slideLayouts/slideLayout2.xml" /><Relationship Id="rId1" Type="http://schemas.openxmlformats.org/officeDocument/2006/relationships/tags" Target="../tags/tag15.xml" /></Relationships>
</file>

<file path=ppt/slides/_rels/slide11.xml.rels><?xml version="1.0" encoding="UTF-8" standalone="yes"?>
<Relationships xmlns="http://schemas.openxmlformats.org/package/2006/relationships"><Relationship Id="rId3" Type="http://schemas.openxmlformats.org/officeDocument/2006/relationships/chart" Target="../charts/chart1.xml" /><Relationship Id="rId7" Type="http://schemas.openxmlformats.org/officeDocument/2006/relationships/image" Target="../media/image19.png" /><Relationship Id="rId2" Type="http://schemas.openxmlformats.org/officeDocument/2006/relationships/notesSlide" Target="../notesSlides/notesSlide11.xml" /><Relationship Id="rId1" Type="http://schemas.openxmlformats.org/officeDocument/2006/relationships/slideLayout" Target="../slideLayouts/slideLayout2.xml" /><Relationship Id="rId6" Type="http://schemas.openxmlformats.org/officeDocument/2006/relationships/image" Target="../media/image18.png" /><Relationship Id="rId5" Type="http://schemas.openxmlformats.org/officeDocument/2006/relationships/image" Target="../media/image17.png" /><Relationship Id="rId4" Type="http://schemas.openxmlformats.org/officeDocument/2006/relationships/image" Target="../media/image16.png"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 /><Relationship Id="rId2" Type="http://schemas.openxmlformats.org/officeDocument/2006/relationships/slideLayout" Target="../slideLayouts/slideLayout9.xml" /><Relationship Id="rId1" Type="http://schemas.openxmlformats.org/officeDocument/2006/relationships/tags" Target="../tags/tag16.xml" /></Relationships>
</file>

<file path=ppt/slides/_rels/slide2.xml.rels><?xml version="1.0" encoding="UTF-8" standalone="yes"?>
<Relationships xmlns="http://schemas.openxmlformats.org/package/2006/relationships"><Relationship Id="rId3" Type="http://schemas.openxmlformats.org/officeDocument/2006/relationships/image" Target="../media/image4.png" /><Relationship Id="rId2" Type="http://schemas.openxmlformats.org/officeDocument/2006/relationships/notesSlide" Target="../notesSlides/notesSlide2.xml" /><Relationship Id="rId1" Type="http://schemas.openxmlformats.org/officeDocument/2006/relationships/slideLayout" Target="../slideLayouts/slideLayout2.xml" /><Relationship Id="rId6" Type="http://schemas.openxmlformats.org/officeDocument/2006/relationships/image" Target="../media/image7.png" /><Relationship Id="rId5" Type="http://schemas.openxmlformats.org/officeDocument/2006/relationships/image" Target="../media/image6.png" /><Relationship Id="rId4" Type="http://schemas.openxmlformats.org/officeDocument/2006/relationships/image" Target="../media/image5.png"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image" Target="../media/image8.png" /><Relationship Id="rId2" Type="http://schemas.openxmlformats.org/officeDocument/2006/relationships/notesSlide" Target="../notesSlides/notesSlide4.xml" /><Relationship Id="rId1" Type="http://schemas.openxmlformats.org/officeDocument/2006/relationships/slideLayout" Target="../slideLayouts/slideLayout10.xml" /></Relationships>
</file>

<file path=ppt/slides/_rels/slide5.xml.rels><?xml version="1.0" encoding="UTF-8" standalone="yes"?>
<Relationships xmlns="http://schemas.openxmlformats.org/package/2006/relationships"><Relationship Id="rId3" Type="http://schemas.openxmlformats.org/officeDocument/2006/relationships/image" Target="../media/image9.png" /><Relationship Id="rId2" Type="http://schemas.openxmlformats.org/officeDocument/2006/relationships/notesSlide" Target="../notesSlides/notesSlide5.xml" /><Relationship Id="rId1" Type="http://schemas.openxmlformats.org/officeDocument/2006/relationships/slideLayout" Target="../slideLayouts/slideLayout2.xml" /><Relationship Id="rId5" Type="http://schemas.openxmlformats.org/officeDocument/2006/relationships/image" Target="../media/image11.emf" /><Relationship Id="rId4" Type="http://schemas.openxmlformats.org/officeDocument/2006/relationships/image" Target="../media/image10.png"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image" Target="../media/image12.png" /><Relationship Id="rId2" Type="http://schemas.openxmlformats.org/officeDocument/2006/relationships/notesSlide" Target="../notesSlides/notesSlide7.xml" /><Relationship Id="rId1" Type="http://schemas.openxmlformats.org/officeDocument/2006/relationships/slideLayout" Target="../slideLayouts/slideLayout2.xml" /><Relationship Id="rId5" Type="http://schemas.openxmlformats.org/officeDocument/2006/relationships/image" Target="../media/image14.png" /><Relationship Id="rId4" Type="http://schemas.openxmlformats.org/officeDocument/2006/relationships/image" Target="../media/image13.png" /></Relationships>
</file>

<file path=ppt/slides/_rels/slide8.xml.rels><?xml version="1.0" encoding="UTF-8" standalone="yes"?>
<Relationships xmlns="http://schemas.openxmlformats.org/package/2006/relationships"><Relationship Id="rId3" Type="http://schemas.openxmlformats.org/officeDocument/2006/relationships/image" Target="../media/image12.png" /><Relationship Id="rId2" Type="http://schemas.openxmlformats.org/officeDocument/2006/relationships/notesSlide" Target="../notesSlides/notesSlide8.xml" /><Relationship Id="rId1" Type="http://schemas.openxmlformats.org/officeDocument/2006/relationships/slideLayout" Target="../slideLayouts/slideLayout2.xml" /><Relationship Id="rId5" Type="http://schemas.openxmlformats.org/officeDocument/2006/relationships/image" Target="../media/image14.png" /><Relationship Id="rId4" Type="http://schemas.openxmlformats.org/officeDocument/2006/relationships/image" Target="../media/image13.png" /></Relationships>
</file>

<file path=ppt/slides/_rels/slide9.xml.rels><?xml version="1.0" encoding="UTF-8" standalone="yes"?>
<Relationships xmlns="http://schemas.openxmlformats.org/package/2006/relationships"><Relationship Id="rId3" Type="http://schemas.openxmlformats.org/officeDocument/2006/relationships/image" Target="../media/image15.png" /><Relationship Id="rId2" Type="http://schemas.openxmlformats.org/officeDocument/2006/relationships/notesSlide" Target="../notesSlides/notesSlide9.xml" /><Relationship Id="rId1" Type="http://schemas.openxmlformats.org/officeDocument/2006/relationships/slideLayout" Target="../slideLayouts/slideLayout3.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cNvSpPr>
            <a:spLocks noGrp="1"/>
          </p:cNvSpPr>
          <p:nvPr>
            <p:ph type="subTitle" idx="1"/>
            <p:custDataLst>
              <p:tags r:id="rId2"/>
            </p:custDataLst>
          </p:nvPr>
        </p:nvSpPr>
        <p:spPr>
          <a:xfrm>
            <a:off x="412750" y="3607981"/>
            <a:ext cx="4852800" cy="496240"/>
          </a:xfrm>
        </p:spPr>
        <p:txBody>
          <a:bodyPr/>
          <a:lstStyle/>
          <a:p>
            <a:r>
              <a:rPr lang="en-GB" sz="1200" dirty="0">
                <a:solidFill>
                  <a:schemeClr val="accent2"/>
                </a:solidFill>
              </a:rPr>
              <a:t>10 September 2018</a:t>
            </a:r>
          </a:p>
        </p:txBody>
      </p:sp>
      <p:sp>
        <p:nvSpPr>
          <p:cNvPr id="4" name="NameAndLocation"/>
          <p:cNvSpPr txBox="1"/>
          <p:nvPr>
            <p:custDataLst>
              <p:tags r:id="rId3"/>
            </p:custDataLst>
          </p:nvPr>
        </p:nvSpPr>
        <p:spPr>
          <a:xfrm>
            <a:off x="412750" y="4104221"/>
            <a:ext cx="4971600" cy="738664"/>
          </a:xfrm>
          <a:prstGeom prst="rect">
            <a:avLst/>
          </a:prstGeom>
          <a:noFill/>
        </p:spPr>
        <p:txBody>
          <a:bodyPr wrap="square" lIns="0" tIns="0" rIns="0" bIns="0" rtlCol="0">
            <a:spAutoFit/>
          </a:bodyPr>
          <a:lstStyle/>
          <a:p>
            <a:pPr>
              <a:spcBef>
                <a:spcPts val="20"/>
              </a:spcBef>
            </a:pPr>
            <a:r>
              <a:rPr lang="en-GB" sz="1200" b="1" dirty="0">
                <a:solidFill>
                  <a:schemeClr val="accent1"/>
                </a:solidFill>
                <a:latin typeface="Arial" pitchFamily="34" charset="0"/>
                <a:cs typeface="Arial" pitchFamily="34" charset="0"/>
              </a:rPr>
              <a:t>Shri Rengasamy, FIA</a:t>
            </a:r>
          </a:p>
          <a:p>
            <a:pPr>
              <a:spcBef>
                <a:spcPts val="20"/>
              </a:spcBef>
            </a:pPr>
            <a:r>
              <a:rPr lang="en-GB" sz="1200" dirty="0">
                <a:solidFill>
                  <a:schemeClr val="accent1"/>
                </a:solidFill>
                <a:latin typeface="Arial" pitchFamily="34" charset="0"/>
                <a:cs typeface="Arial" pitchFamily="34" charset="0"/>
              </a:rPr>
              <a:t>DC Innovation Leader</a:t>
            </a:r>
          </a:p>
          <a:p>
            <a:pPr>
              <a:spcBef>
                <a:spcPts val="20"/>
              </a:spcBef>
            </a:pPr>
            <a:endParaRPr lang="en-GB" sz="1200" dirty="0">
              <a:solidFill>
                <a:schemeClr val="accent1"/>
              </a:solidFill>
              <a:latin typeface="Arial" pitchFamily="34" charset="0"/>
              <a:cs typeface="Arial" pitchFamily="34" charset="0"/>
            </a:endParaRPr>
          </a:p>
          <a:p>
            <a:pPr>
              <a:spcBef>
                <a:spcPts val="20"/>
              </a:spcBef>
            </a:pPr>
            <a:r>
              <a:rPr lang="en-GB" sz="1200" dirty="0">
                <a:solidFill>
                  <a:schemeClr val="accent1"/>
                </a:solidFill>
                <a:latin typeface="Arial" pitchFamily="34" charset="0"/>
                <a:cs typeface="Arial" pitchFamily="34" charset="0"/>
              </a:rPr>
              <a:t>London - Tower Place</a:t>
            </a:r>
          </a:p>
        </p:txBody>
      </p:sp>
      <p:sp>
        <p:nvSpPr>
          <p:cNvPr id="9" name="PresentationTitle"/>
          <p:cNvSpPr txBox="1"/>
          <p:nvPr>
            <p:custDataLst>
              <p:tags r:id="rId4"/>
            </p:custDataLst>
          </p:nvPr>
        </p:nvSpPr>
        <p:spPr>
          <a:xfrm>
            <a:off x="412751" y="1405470"/>
            <a:ext cx="4437035" cy="229935"/>
          </a:xfrm>
          <a:prstGeom prst="rect">
            <a:avLst/>
          </a:prstGeom>
        </p:spPr>
        <p:txBody>
          <a:bodyPr vert="horz" wrap="square" lIns="0" tIns="0" rIns="0" bIns="0" rtlCol="0" anchor="t" anchorCtr="0">
            <a:spAutoFit/>
          </a:bodyPr>
          <a:lstStyle>
            <a:lvl1pPr lvl="0">
              <a:lnSpc>
                <a:spcPct val="83000"/>
              </a:lnSpc>
              <a:spcBef>
                <a:spcPts val="0"/>
              </a:spcBef>
              <a:buNone/>
              <a:defRPr sz="2800">
                <a:solidFill>
                  <a:srgbClr val="002C77"/>
                </a:solidFill>
                <a:latin typeface="Arial" pitchFamily="34" charset="0"/>
                <a:cs typeface="Arial" pitchFamily="34" charset="0"/>
              </a:defRPr>
            </a:lvl1pPr>
          </a:lstStyle>
          <a:p>
            <a:r>
              <a:rPr lang="en-GB" sz="1800" b="1" cap="all" spc="500" dirty="0">
                <a:solidFill>
                  <a:schemeClr val="accent1"/>
                </a:solidFill>
                <a:latin typeface="Arial"/>
              </a:rPr>
              <a:t>Till Death Do Us Part!</a:t>
            </a:r>
          </a:p>
        </p:txBody>
      </p:sp>
      <p:sp>
        <p:nvSpPr>
          <p:cNvPr id="11" name="PresentationSubTitle"/>
          <p:cNvSpPr txBox="1"/>
          <p:nvPr>
            <p:custDataLst>
              <p:tags r:id="rId5"/>
            </p:custDataLst>
          </p:nvPr>
        </p:nvSpPr>
        <p:spPr>
          <a:xfrm>
            <a:off x="412751" y="2281770"/>
            <a:ext cx="4664074" cy="884070"/>
          </a:xfrm>
          <a:prstGeom prst="rect">
            <a:avLst/>
          </a:prstGeom>
          <a:noFill/>
        </p:spPr>
        <p:txBody>
          <a:bodyPr vert="horz" wrap="square" lIns="0" tIns="72000" rIns="72000" bIns="72000" rtlCol="0">
            <a:spAutoFit/>
          </a:bodyPr>
          <a:lstStyle/>
          <a:p>
            <a:r>
              <a:rPr lang="en-GB" sz="1600" cap="all" spc="400" dirty="0">
                <a:solidFill>
                  <a:schemeClr val="accent2"/>
                </a:solidFill>
                <a:latin typeface="Arial"/>
              </a:rPr>
              <a:t>How can we have a lasting relationship with our retirement savings?</a:t>
            </a:r>
          </a:p>
        </p:txBody>
      </p:sp>
      <p:sp>
        <p:nvSpPr>
          <p:cNvPr id="5" name="Rectangle 4"/>
          <p:cNvSpPr/>
          <p:nvPr/>
        </p:nvSpPr>
        <p:spPr>
          <a:xfrm>
            <a:off x="12701" y="6228308"/>
            <a:ext cx="5816600" cy="577081"/>
          </a:xfrm>
          <a:prstGeom prst="rect">
            <a:avLst/>
          </a:prstGeom>
        </p:spPr>
        <p:txBody>
          <a:bodyPr wrap="square">
            <a:spAutoFit/>
          </a:bodyPr>
          <a:lstStyle/>
          <a:p>
            <a:r>
              <a:rPr lang="en-GB" sz="1050" dirty="0">
                <a:solidFill>
                  <a:schemeClr val="tx1">
                    <a:lumMod val="50000"/>
                    <a:lumOff val="50000"/>
                  </a:schemeClr>
                </a:solidFill>
              </a:rPr>
              <a:t>This talk reflects the speaker’s own views , and not necessarily those of Mercer, any affiliated company of Marsh &amp; McLennan Companies, or any of their offices, directors or employees or of any of the other organisations referenced in this talk.</a:t>
            </a:r>
          </a:p>
        </p:txBody>
      </p:sp>
      <p:grpSp>
        <p:nvGrpSpPr>
          <p:cNvPr id="8" name="Group 416"/>
          <p:cNvGrpSpPr>
            <a:grpSpLocks noChangeAspect="1"/>
          </p:cNvGrpSpPr>
          <p:nvPr/>
        </p:nvGrpSpPr>
        <p:grpSpPr bwMode="auto">
          <a:xfrm>
            <a:off x="4666701" y="1041304"/>
            <a:ext cx="1045369" cy="876300"/>
            <a:chOff x="4068" y="3374"/>
            <a:chExt cx="878" cy="736"/>
          </a:xfrm>
        </p:grpSpPr>
        <p:sp>
          <p:nvSpPr>
            <p:cNvPr id="10" name="Freeform 417"/>
            <p:cNvSpPr>
              <a:spLocks noEditPoints="1"/>
            </p:cNvSpPr>
            <p:nvPr/>
          </p:nvSpPr>
          <p:spPr bwMode="auto">
            <a:xfrm>
              <a:off x="4393" y="3556"/>
              <a:ext cx="553" cy="554"/>
            </a:xfrm>
            <a:custGeom>
              <a:avLst/>
              <a:gdLst>
                <a:gd name="T0" fmla="*/ 158 w 315"/>
                <a:gd name="T1" fmla="*/ 315 h 315"/>
                <a:gd name="T2" fmla="*/ 0 w 315"/>
                <a:gd name="T3" fmla="*/ 158 h 315"/>
                <a:gd name="T4" fmla="*/ 158 w 315"/>
                <a:gd name="T5" fmla="*/ 0 h 315"/>
                <a:gd name="T6" fmla="*/ 315 w 315"/>
                <a:gd name="T7" fmla="*/ 158 h 315"/>
                <a:gd name="T8" fmla="*/ 158 w 315"/>
                <a:gd name="T9" fmla="*/ 315 h 315"/>
                <a:gd name="T10" fmla="*/ 158 w 315"/>
                <a:gd name="T11" fmla="*/ 40 h 315"/>
                <a:gd name="T12" fmla="*/ 40 w 315"/>
                <a:gd name="T13" fmla="*/ 158 h 315"/>
                <a:gd name="T14" fmla="*/ 158 w 315"/>
                <a:gd name="T15" fmla="*/ 275 h 315"/>
                <a:gd name="T16" fmla="*/ 275 w 315"/>
                <a:gd name="T17" fmla="*/ 158 h 315"/>
                <a:gd name="T18" fmla="*/ 158 w 315"/>
                <a:gd name="T19" fmla="*/ 40 h 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5" h="315">
                  <a:moveTo>
                    <a:pt x="158" y="315"/>
                  </a:moveTo>
                  <a:cubicBezTo>
                    <a:pt x="71" y="315"/>
                    <a:pt x="0" y="245"/>
                    <a:pt x="0" y="158"/>
                  </a:cubicBezTo>
                  <a:cubicBezTo>
                    <a:pt x="0" y="71"/>
                    <a:pt x="71" y="0"/>
                    <a:pt x="158" y="0"/>
                  </a:cubicBezTo>
                  <a:cubicBezTo>
                    <a:pt x="245" y="0"/>
                    <a:pt x="315" y="71"/>
                    <a:pt x="315" y="158"/>
                  </a:cubicBezTo>
                  <a:cubicBezTo>
                    <a:pt x="315" y="245"/>
                    <a:pt x="245" y="315"/>
                    <a:pt x="158" y="315"/>
                  </a:cubicBezTo>
                  <a:close/>
                  <a:moveTo>
                    <a:pt x="158" y="40"/>
                  </a:moveTo>
                  <a:cubicBezTo>
                    <a:pt x="93" y="40"/>
                    <a:pt x="40" y="93"/>
                    <a:pt x="40" y="158"/>
                  </a:cubicBezTo>
                  <a:cubicBezTo>
                    <a:pt x="40" y="222"/>
                    <a:pt x="93" y="275"/>
                    <a:pt x="158" y="275"/>
                  </a:cubicBezTo>
                  <a:cubicBezTo>
                    <a:pt x="222" y="275"/>
                    <a:pt x="275" y="222"/>
                    <a:pt x="275" y="158"/>
                  </a:cubicBezTo>
                  <a:cubicBezTo>
                    <a:pt x="275" y="93"/>
                    <a:pt x="222" y="40"/>
                    <a:pt x="158" y="40"/>
                  </a:cubicBezTo>
                  <a:close/>
                </a:path>
              </a:pathLst>
            </a:custGeom>
            <a:solidFill>
              <a:srgbClr val="FAAE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 name="Freeform 418"/>
            <p:cNvSpPr>
              <a:spLocks noEditPoints="1"/>
            </p:cNvSpPr>
            <p:nvPr/>
          </p:nvSpPr>
          <p:spPr bwMode="auto">
            <a:xfrm>
              <a:off x="4068" y="3556"/>
              <a:ext cx="555" cy="554"/>
            </a:xfrm>
            <a:custGeom>
              <a:avLst/>
              <a:gdLst>
                <a:gd name="T0" fmla="*/ 158 w 316"/>
                <a:gd name="T1" fmla="*/ 315 h 315"/>
                <a:gd name="T2" fmla="*/ 0 w 316"/>
                <a:gd name="T3" fmla="*/ 158 h 315"/>
                <a:gd name="T4" fmla="*/ 158 w 316"/>
                <a:gd name="T5" fmla="*/ 0 h 315"/>
                <a:gd name="T6" fmla="*/ 316 w 316"/>
                <a:gd name="T7" fmla="*/ 158 h 315"/>
                <a:gd name="T8" fmla="*/ 158 w 316"/>
                <a:gd name="T9" fmla="*/ 315 h 315"/>
                <a:gd name="T10" fmla="*/ 158 w 316"/>
                <a:gd name="T11" fmla="*/ 40 h 315"/>
                <a:gd name="T12" fmla="*/ 40 w 316"/>
                <a:gd name="T13" fmla="*/ 158 h 315"/>
                <a:gd name="T14" fmla="*/ 158 w 316"/>
                <a:gd name="T15" fmla="*/ 275 h 315"/>
                <a:gd name="T16" fmla="*/ 275 w 316"/>
                <a:gd name="T17" fmla="*/ 158 h 315"/>
                <a:gd name="T18" fmla="*/ 158 w 316"/>
                <a:gd name="T19" fmla="*/ 40 h 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6" h="315">
                  <a:moveTo>
                    <a:pt x="158" y="315"/>
                  </a:moveTo>
                  <a:cubicBezTo>
                    <a:pt x="71" y="315"/>
                    <a:pt x="0" y="245"/>
                    <a:pt x="0" y="158"/>
                  </a:cubicBezTo>
                  <a:cubicBezTo>
                    <a:pt x="0" y="71"/>
                    <a:pt x="71" y="0"/>
                    <a:pt x="158" y="0"/>
                  </a:cubicBezTo>
                  <a:cubicBezTo>
                    <a:pt x="245" y="0"/>
                    <a:pt x="316" y="71"/>
                    <a:pt x="316" y="158"/>
                  </a:cubicBezTo>
                  <a:cubicBezTo>
                    <a:pt x="316" y="245"/>
                    <a:pt x="245" y="315"/>
                    <a:pt x="158" y="315"/>
                  </a:cubicBezTo>
                  <a:moveTo>
                    <a:pt x="158" y="40"/>
                  </a:moveTo>
                  <a:cubicBezTo>
                    <a:pt x="93" y="40"/>
                    <a:pt x="40" y="93"/>
                    <a:pt x="40" y="158"/>
                  </a:cubicBezTo>
                  <a:cubicBezTo>
                    <a:pt x="40" y="222"/>
                    <a:pt x="93" y="275"/>
                    <a:pt x="158" y="275"/>
                  </a:cubicBezTo>
                  <a:cubicBezTo>
                    <a:pt x="223" y="275"/>
                    <a:pt x="275" y="222"/>
                    <a:pt x="275" y="158"/>
                  </a:cubicBezTo>
                  <a:cubicBezTo>
                    <a:pt x="275" y="93"/>
                    <a:pt x="223" y="40"/>
                    <a:pt x="158" y="40"/>
                  </a:cubicBezTo>
                </a:path>
              </a:pathLst>
            </a:custGeom>
            <a:solidFill>
              <a:srgbClr val="D1D2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Freeform 419"/>
            <p:cNvSpPr>
              <a:spLocks/>
            </p:cNvSpPr>
            <p:nvPr/>
          </p:nvSpPr>
          <p:spPr bwMode="auto">
            <a:xfrm>
              <a:off x="4430" y="3936"/>
              <a:ext cx="156" cy="144"/>
            </a:xfrm>
            <a:custGeom>
              <a:avLst/>
              <a:gdLst>
                <a:gd name="T0" fmla="*/ 65 w 89"/>
                <a:gd name="T1" fmla="*/ 82 h 82"/>
                <a:gd name="T2" fmla="*/ 0 w 89"/>
                <a:gd name="T3" fmla="*/ 20 h 82"/>
                <a:gd name="T4" fmla="*/ 34 w 89"/>
                <a:gd name="T5" fmla="*/ 0 h 82"/>
                <a:gd name="T6" fmla="*/ 89 w 89"/>
                <a:gd name="T7" fmla="*/ 49 h 82"/>
                <a:gd name="T8" fmla="*/ 65 w 89"/>
                <a:gd name="T9" fmla="*/ 82 h 82"/>
              </a:gdLst>
              <a:ahLst/>
              <a:cxnLst>
                <a:cxn ang="0">
                  <a:pos x="T0" y="T1"/>
                </a:cxn>
                <a:cxn ang="0">
                  <a:pos x="T2" y="T3"/>
                </a:cxn>
                <a:cxn ang="0">
                  <a:pos x="T4" y="T5"/>
                </a:cxn>
                <a:cxn ang="0">
                  <a:pos x="T6" y="T7"/>
                </a:cxn>
                <a:cxn ang="0">
                  <a:pos x="T8" y="T9"/>
                </a:cxn>
              </a:cxnLst>
              <a:rect l="0" t="0" r="r" b="b"/>
              <a:pathLst>
                <a:path w="89" h="82">
                  <a:moveTo>
                    <a:pt x="65" y="82"/>
                  </a:moveTo>
                  <a:cubicBezTo>
                    <a:pt x="38" y="68"/>
                    <a:pt x="15" y="47"/>
                    <a:pt x="0" y="20"/>
                  </a:cubicBezTo>
                  <a:cubicBezTo>
                    <a:pt x="34" y="0"/>
                    <a:pt x="34" y="0"/>
                    <a:pt x="34" y="0"/>
                  </a:cubicBezTo>
                  <a:cubicBezTo>
                    <a:pt x="47" y="21"/>
                    <a:pt x="66" y="39"/>
                    <a:pt x="89" y="49"/>
                  </a:cubicBezTo>
                  <a:lnTo>
                    <a:pt x="65" y="82"/>
                  </a:lnTo>
                  <a:close/>
                </a:path>
              </a:pathLst>
            </a:custGeom>
            <a:solidFill>
              <a:srgbClr val="FAAE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 name="Freeform 420"/>
            <p:cNvSpPr>
              <a:spLocks/>
            </p:cNvSpPr>
            <p:nvPr/>
          </p:nvSpPr>
          <p:spPr bwMode="auto">
            <a:xfrm>
              <a:off x="4346" y="3374"/>
              <a:ext cx="94" cy="51"/>
            </a:xfrm>
            <a:custGeom>
              <a:avLst/>
              <a:gdLst>
                <a:gd name="T0" fmla="*/ 0 w 94"/>
                <a:gd name="T1" fmla="*/ 0 h 51"/>
                <a:gd name="T2" fmla="*/ 68 w 94"/>
                <a:gd name="T3" fmla="*/ 51 h 51"/>
                <a:gd name="T4" fmla="*/ 94 w 94"/>
                <a:gd name="T5" fmla="*/ 0 h 51"/>
                <a:gd name="T6" fmla="*/ 0 w 94"/>
                <a:gd name="T7" fmla="*/ 0 h 51"/>
              </a:gdLst>
              <a:ahLst/>
              <a:cxnLst>
                <a:cxn ang="0">
                  <a:pos x="T0" y="T1"/>
                </a:cxn>
                <a:cxn ang="0">
                  <a:pos x="T2" y="T3"/>
                </a:cxn>
                <a:cxn ang="0">
                  <a:pos x="T4" y="T5"/>
                </a:cxn>
                <a:cxn ang="0">
                  <a:pos x="T6" y="T7"/>
                </a:cxn>
              </a:cxnLst>
              <a:rect l="0" t="0" r="r" b="b"/>
              <a:pathLst>
                <a:path w="94" h="51">
                  <a:moveTo>
                    <a:pt x="0" y="0"/>
                  </a:moveTo>
                  <a:lnTo>
                    <a:pt x="68" y="51"/>
                  </a:lnTo>
                  <a:lnTo>
                    <a:pt x="94" y="0"/>
                  </a:lnTo>
                  <a:lnTo>
                    <a:pt x="0" y="0"/>
                  </a:lnTo>
                  <a:close/>
                </a:path>
              </a:pathLst>
            </a:custGeom>
            <a:solidFill>
              <a:srgbClr val="FFDD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 name="Freeform 421"/>
            <p:cNvSpPr>
              <a:spLocks/>
            </p:cNvSpPr>
            <p:nvPr/>
          </p:nvSpPr>
          <p:spPr bwMode="auto">
            <a:xfrm>
              <a:off x="4346" y="3374"/>
              <a:ext cx="94" cy="51"/>
            </a:xfrm>
            <a:custGeom>
              <a:avLst/>
              <a:gdLst>
                <a:gd name="T0" fmla="*/ 0 w 94"/>
                <a:gd name="T1" fmla="*/ 0 h 51"/>
                <a:gd name="T2" fmla="*/ 68 w 94"/>
                <a:gd name="T3" fmla="*/ 51 h 51"/>
                <a:gd name="T4" fmla="*/ 94 w 94"/>
                <a:gd name="T5" fmla="*/ 0 h 51"/>
                <a:gd name="T6" fmla="*/ 0 w 94"/>
                <a:gd name="T7" fmla="*/ 0 h 51"/>
              </a:gdLst>
              <a:ahLst/>
              <a:cxnLst>
                <a:cxn ang="0">
                  <a:pos x="T0" y="T1"/>
                </a:cxn>
                <a:cxn ang="0">
                  <a:pos x="T2" y="T3"/>
                </a:cxn>
                <a:cxn ang="0">
                  <a:pos x="T4" y="T5"/>
                </a:cxn>
                <a:cxn ang="0">
                  <a:pos x="T6" y="T7"/>
                </a:cxn>
              </a:cxnLst>
              <a:rect l="0" t="0" r="r" b="b"/>
              <a:pathLst>
                <a:path w="94" h="51">
                  <a:moveTo>
                    <a:pt x="0" y="0"/>
                  </a:moveTo>
                  <a:lnTo>
                    <a:pt x="68" y="51"/>
                  </a:lnTo>
                  <a:lnTo>
                    <a:pt x="94"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 name="Freeform 422"/>
            <p:cNvSpPr>
              <a:spLocks/>
            </p:cNvSpPr>
            <p:nvPr/>
          </p:nvSpPr>
          <p:spPr bwMode="auto">
            <a:xfrm>
              <a:off x="4251" y="3374"/>
              <a:ext cx="95" cy="51"/>
            </a:xfrm>
            <a:custGeom>
              <a:avLst/>
              <a:gdLst>
                <a:gd name="T0" fmla="*/ 95 w 95"/>
                <a:gd name="T1" fmla="*/ 0 h 51"/>
                <a:gd name="T2" fmla="*/ 0 w 95"/>
                <a:gd name="T3" fmla="*/ 0 h 51"/>
                <a:gd name="T4" fmla="*/ 26 w 95"/>
                <a:gd name="T5" fmla="*/ 51 h 51"/>
                <a:gd name="T6" fmla="*/ 95 w 95"/>
                <a:gd name="T7" fmla="*/ 0 h 51"/>
              </a:gdLst>
              <a:ahLst/>
              <a:cxnLst>
                <a:cxn ang="0">
                  <a:pos x="T0" y="T1"/>
                </a:cxn>
                <a:cxn ang="0">
                  <a:pos x="T2" y="T3"/>
                </a:cxn>
                <a:cxn ang="0">
                  <a:pos x="T4" y="T5"/>
                </a:cxn>
                <a:cxn ang="0">
                  <a:pos x="T6" y="T7"/>
                </a:cxn>
              </a:cxnLst>
              <a:rect l="0" t="0" r="r" b="b"/>
              <a:pathLst>
                <a:path w="95" h="51">
                  <a:moveTo>
                    <a:pt x="95" y="0"/>
                  </a:moveTo>
                  <a:lnTo>
                    <a:pt x="0" y="0"/>
                  </a:lnTo>
                  <a:lnTo>
                    <a:pt x="26" y="51"/>
                  </a:lnTo>
                  <a:lnTo>
                    <a:pt x="95" y="0"/>
                  </a:lnTo>
                  <a:close/>
                </a:path>
              </a:pathLst>
            </a:custGeom>
            <a:solidFill>
              <a:srgbClr val="FFDDA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 name="Freeform 423"/>
            <p:cNvSpPr>
              <a:spLocks/>
            </p:cNvSpPr>
            <p:nvPr/>
          </p:nvSpPr>
          <p:spPr bwMode="auto">
            <a:xfrm>
              <a:off x="4277" y="3425"/>
              <a:ext cx="137" cy="165"/>
            </a:xfrm>
            <a:custGeom>
              <a:avLst/>
              <a:gdLst>
                <a:gd name="T0" fmla="*/ 69 w 137"/>
                <a:gd name="T1" fmla="*/ 165 h 165"/>
                <a:gd name="T2" fmla="*/ 69 w 137"/>
                <a:gd name="T3" fmla="*/ 165 h 165"/>
                <a:gd name="T4" fmla="*/ 69 w 137"/>
                <a:gd name="T5" fmla="*/ 165 h 165"/>
                <a:gd name="T6" fmla="*/ 69 w 137"/>
                <a:gd name="T7" fmla="*/ 165 h 165"/>
                <a:gd name="T8" fmla="*/ 69 w 137"/>
                <a:gd name="T9" fmla="*/ 165 h 165"/>
                <a:gd name="T10" fmla="*/ 137 w 137"/>
                <a:gd name="T11" fmla="*/ 0 h 165"/>
                <a:gd name="T12" fmla="*/ 0 w 137"/>
                <a:gd name="T13" fmla="*/ 0 h 165"/>
                <a:gd name="T14" fmla="*/ 69 w 137"/>
                <a:gd name="T15" fmla="*/ 165 h 1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7" h="165">
                  <a:moveTo>
                    <a:pt x="69" y="165"/>
                  </a:moveTo>
                  <a:lnTo>
                    <a:pt x="69" y="165"/>
                  </a:lnTo>
                  <a:lnTo>
                    <a:pt x="69" y="165"/>
                  </a:lnTo>
                  <a:lnTo>
                    <a:pt x="69" y="165"/>
                  </a:lnTo>
                  <a:lnTo>
                    <a:pt x="69" y="165"/>
                  </a:lnTo>
                  <a:lnTo>
                    <a:pt x="137" y="0"/>
                  </a:lnTo>
                  <a:lnTo>
                    <a:pt x="0" y="0"/>
                  </a:lnTo>
                  <a:lnTo>
                    <a:pt x="69" y="165"/>
                  </a:lnTo>
                  <a:close/>
                </a:path>
              </a:pathLst>
            </a:custGeom>
            <a:solidFill>
              <a:srgbClr val="C883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 name="Freeform 424"/>
            <p:cNvSpPr>
              <a:spLocks/>
            </p:cNvSpPr>
            <p:nvPr/>
          </p:nvSpPr>
          <p:spPr bwMode="auto">
            <a:xfrm>
              <a:off x="4277" y="3425"/>
              <a:ext cx="137" cy="165"/>
            </a:xfrm>
            <a:custGeom>
              <a:avLst/>
              <a:gdLst>
                <a:gd name="T0" fmla="*/ 69 w 137"/>
                <a:gd name="T1" fmla="*/ 165 h 165"/>
                <a:gd name="T2" fmla="*/ 69 w 137"/>
                <a:gd name="T3" fmla="*/ 165 h 165"/>
                <a:gd name="T4" fmla="*/ 69 w 137"/>
                <a:gd name="T5" fmla="*/ 165 h 165"/>
                <a:gd name="T6" fmla="*/ 69 w 137"/>
                <a:gd name="T7" fmla="*/ 165 h 165"/>
                <a:gd name="T8" fmla="*/ 69 w 137"/>
                <a:gd name="T9" fmla="*/ 165 h 165"/>
                <a:gd name="T10" fmla="*/ 137 w 137"/>
                <a:gd name="T11" fmla="*/ 0 h 165"/>
                <a:gd name="T12" fmla="*/ 0 w 137"/>
                <a:gd name="T13" fmla="*/ 0 h 165"/>
                <a:gd name="T14" fmla="*/ 69 w 137"/>
                <a:gd name="T15" fmla="*/ 165 h 1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7" h="165">
                  <a:moveTo>
                    <a:pt x="69" y="165"/>
                  </a:moveTo>
                  <a:lnTo>
                    <a:pt x="69" y="165"/>
                  </a:lnTo>
                  <a:lnTo>
                    <a:pt x="69" y="165"/>
                  </a:lnTo>
                  <a:lnTo>
                    <a:pt x="69" y="165"/>
                  </a:lnTo>
                  <a:lnTo>
                    <a:pt x="69" y="165"/>
                  </a:lnTo>
                  <a:lnTo>
                    <a:pt x="137" y="0"/>
                  </a:lnTo>
                  <a:lnTo>
                    <a:pt x="0" y="0"/>
                  </a:lnTo>
                  <a:lnTo>
                    <a:pt x="69" y="1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 name="Freeform 425"/>
            <p:cNvSpPr>
              <a:spLocks/>
            </p:cNvSpPr>
            <p:nvPr/>
          </p:nvSpPr>
          <p:spPr bwMode="auto">
            <a:xfrm>
              <a:off x="4207" y="3425"/>
              <a:ext cx="139" cy="165"/>
            </a:xfrm>
            <a:custGeom>
              <a:avLst/>
              <a:gdLst>
                <a:gd name="T0" fmla="*/ 0 w 139"/>
                <a:gd name="T1" fmla="*/ 0 h 165"/>
                <a:gd name="T2" fmla="*/ 139 w 139"/>
                <a:gd name="T3" fmla="*/ 165 h 165"/>
                <a:gd name="T4" fmla="*/ 70 w 139"/>
                <a:gd name="T5" fmla="*/ 0 h 165"/>
                <a:gd name="T6" fmla="*/ 0 w 139"/>
                <a:gd name="T7" fmla="*/ 0 h 165"/>
              </a:gdLst>
              <a:ahLst/>
              <a:cxnLst>
                <a:cxn ang="0">
                  <a:pos x="T0" y="T1"/>
                </a:cxn>
                <a:cxn ang="0">
                  <a:pos x="T2" y="T3"/>
                </a:cxn>
                <a:cxn ang="0">
                  <a:pos x="T4" y="T5"/>
                </a:cxn>
                <a:cxn ang="0">
                  <a:pos x="T6" y="T7"/>
                </a:cxn>
              </a:cxnLst>
              <a:rect l="0" t="0" r="r" b="b"/>
              <a:pathLst>
                <a:path w="139" h="165">
                  <a:moveTo>
                    <a:pt x="0" y="0"/>
                  </a:moveTo>
                  <a:lnTo>
                    <a:pt x="139" y="165"/>
                  </a:lnTo>
                  <a:lnTo>
                    <a:pt x="70" y="0"/>
                  </a:lnTo>
                  <a:lnTo>
                    <a:pt x="0" y="0"/>
                  </a:lnTo>
                  <a:close/>
                </a:path>
              </a:pathLst>
            </a:custGeom>
            <a:solidFill>
              <a:srgbClr val="FAAE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 name="Freeform 426"/>
            <p:cNvSpPr>
              <a:spLocks/>
            </p:cNvSpPr>
            <p:nvPr/>
          </p:nvSpPr>
          <p:spPr bwMode="auto">
            <a:xfrm>
              <a:off x="4346" y="3425"/>
              <a:ext cx="137" cy="165"/>
            </a:xfrm>
            <a:custGeom>
              <a:avLst/>
              <a:gdLst>
                <a:gd name="T0" fmla="*/ 137 w 137"/>
                <a:gd name="T1" fmla="*/ 0 h 165"/>
                <a:gd name="T2" fmla="*/ 68 w 137"/>
                <a:gd name="T3" fmla="*/ 0 h 165"/>
                <a:gd name="T4" fmla="*/ 0 w 137"/>
                <a:gd name="T5" fmla="*/ 165 h 165"/>
                <a:gd name="T6" fmla="*/ 137 w 137"/>
                <a:gd name="T7" fmla="*/ 0 h 165"/>
              </a:gdLst>
              <a:ahLst/>
              <a:cxnLst>
                <a:cxn ang="0">
                  <a:pos x="T0" y="T1"/>
                </a:cxn>
                <a:cxn ang="0">
                  <a:pos x="T2" y="T3"/>
                </a:cxn>
                <a:cxn ang="0">
                  <a:pos x="T4" y="T5"/>
                </a:cxn>
                <a:cxn ang="0">
                  <a:pos x="T6" y="T7"/>
                </a:cxn>
              </a:cxnLst>
              <a:rect l="0" t="0" r="r" b="b"/>
              <a:pathLst>
                <a:path w="137" h="165">
                  <a:moveTo>
                    <a:pt x="137" y="0"/>
                  </a:moveTo>
                  <a:lnTo>
                    <a:pt x="68" y="0"/>
                  </a:lnTo>
                  <a:lnTo>
                    <a:pt x="0" y="165"/>
                  </a:lnTo>
                  <a:lnTo>
                    <a:pt x="137" y="0"/>
                  </a:lnTo>
                  <a:close/>
                </a:path>
              </a:pathLst>
            </a:custGeom>
            <a:solidFill>
              <a:srgbClr val="FAAE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 name="Freeform 427"/>
            <p:cNvSpPr>
              <a:spLocks/>
            </p:cNvSpPr>
            <p:nvPr/>
          </p:nvSpPr>
          <p:spPr bwMode="auto">
            <a:xfrm>
              <a:off x="4346" y="3425"/>
              <a:ext cx="137" cy="165"/>
            </a:xfrm>
            <a:custGeom>
              <a:avLst/>
              <a:gdLst>
                <a:gd name="T0" fmla="*/ 137 w 137"/>
                <a:gd name="T1" fmla="*/ 0 h 165"/>
                <a:gd name="T2" fmla="*/ 68 w 137"/>
                <a:gd name="T3" fmla="*/ 0 h 165"/>
                <a:gd name="T4" fmla="*/ 0 w 137"/>
                <a:gd name="T5" fmla="*/ 165 h 165"/>
                <a:gd name="T6" fmla="*/ 137 w 137"/>
                <a:gd name="T7" fmla="*/ 0 h 165"/>
              </a:gdLst>
              <a:ahLst/>
              <a:cxnLst>
                <a:cxn ang="0">
                  <a:pos x="T0" y="T1"/>
                </a:cxn>
                <a:cxn ang="0">
                  <a:pos x="T2" y="T3"/>
                </a:cxn>
                <a:cxn ang="0">
                  <a:pos x="T4" y="T5"/>
                </a:cxn>
                <a:cxn ang="0">
                  <a:pos x="T6" y="T7"/>
                </a:cxn>
              </a:cxnLst>
              <a:rect l="0" t="0" r="r" b="b"/>
              <a:pathLst>
                <a:path w="137" h="165">
                  <a:moveTo>
                    <a:pt x="137" y="0"/>
                  </a:moveTo>
                  <a:lnTo>
                    <a:pt x="68" y="0"/>
                  </a:lnTo>
                  <a:lnTo>
                    <a:pt x="0" y="165"/>
                  </a:lnTo>
                  <a:lnTo>
                    <a:pt x="13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 name="Freeform 428"/>
            <p:cNvSpPr>
              <a:spLocks/>
            </p:cNvSpPr>
            <p:nvPr/>
          </p:nvSpPr>
          <p:spPr bwMode="auto">
            <a:xfrm>
              <a:off x="4277" y="3374"/>
              <a:ext cx="137" cy="51"/>
            </a:xfrm>
            <a:custGeom>
              <a:avLst/>
              <a:gdLst>
                <a:gd name="T0" fmla="*/ 0 w 137"/>
                <a:gd name="T1" fmla="*/ 51 h 51"/>
                <a:gd name="T2" fmla="*/ 137 w 137"/>
                <a:gd name="T3" fmla="*/ 51 h 51"/>
                <a:gd name="T4" fmla="*/ 69 w 137"/>
                <a:gd name="T5" fmla="*/ 0 h 51"/>
                <a:gd name="T6" fmla="*/ 0 w 137"/>
                <a:gd name="T7" fmla="*/ 51 h 51"/>
              </a:gdLst>
              <a:ahLst/>
              <a:cxnLst>
                <a:cxn ang="0">
                  <a:pos x="T0" y="T1"/>
                </a:cxn>
                <a:cxn ang="0">
                  <a:pos x="T2" y="T3"/>
                </a:cxn>
                <a:cxn ang="0">
                  <a:pos x="T4" y="T5"/>
                </a:cxn>
                <a:cxn ang="0">
                  <a:pos x="T6" y="T7"/>
                </a:cxn>
              </a:cxnLst>
              <a:rect l="0" t="0" r="r" b="b"/>
              <a:pathLst>
                <a:path w="137" h="51">
                  <a:moveTo>
                    <a:pt x="0" y="51"/>
                  </a:moveTo>
                  <a:lnTo>
                    <a:pt x="137" y="51"/>
                  </a:lnTo>
                  <a:lnTo>
                    <a:pt x="69" y="0"/>
                  </a:lnTo>
                  <a:lnTo>
                    <a:pt x="0" y="51"/>
                  </a:lnTo>
                  <a:close/>
                </a:path>
              </a:pathLst>
            </a:custGeom>
            <a:solidFill>
              <a:srgbClr val="FAAE1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 name="Freeform 429"/>
            <p:cNvSpPr>
              <a:spLocks/>
            </p:cNvSpPr>
            <p:nvPr/>
          </p:nvSpPr>
          <p:spPr bwMode="auto">
            <a:xfrm>
              <a:off x="4277" y="3374"/>
              <a:ext cx="137" cy="51"/>
            </a:xfrm>
            <a:custGeom>
              <a:avLst/>
              <a:gdLst>
                <a:gd name="T0" fmla="*/ 0 w 137"/>
                <a:gd name="T1" fmla="*/ 51 h 51"/>
                <a:gd name="T2" fmla="*/ 137 w 137"/>
                <a:gd name="T3" fmla="*/ 51 h 51"/>
                <a:gd name="T4" fmla="*/ 69 w 137"/>
                <a:gd name="T5" fmla="*/ 0 h 51"/>
                <a:gd name="T6" fmla="*/ 0 w 137"/>
                <a:gd name="T7" fmla="*/ 51 h 51"/>
              </a:gdLst>
              <a:ahLst/>
              <a:cxnLst>
                <a:cxn ang="0">
                  <a:pos x="T0" y="T1"/>
                </a:cxn>
                <a:cxn ang="0">
                  <a:pos x="T2" y="T3"/>
                </a:cxn>
                <a:cxn ang="0">
                  <a:pos x="T4" y="T5"/>
                </a:cxn>
                <a:cxn ang="0">
                  <a:pos x="T6" y="T7"/>
                </a:cxn>
              </a:cxnLst>
              <a:rect l="0" t="0" r="r" b="b"/>
              <a:pathLst>
                <a:path w="137" h="51">
                  <a:moveTo>
                    <a:pt x="0" y="51"/>
                  </a:moveTo>
                  <a:lnTo>
                    <a:pt x="137" y="51"/>
                  </a:lnTo>
                  <a:lnTo>
                    <a:pt x="69" y="0"/>
                  </a:lnTo>
                  <a:lnTo>
                    <a:pt x="0" y="5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 name="Freeform 430"/>
            <p:cNvSpPr>
              <a:spLocks/>
            </p:cNvSpPr>
            <p:nvPr/>
          </p:nvSpPr>
          <p:spPr bwMode="auto">
            <a:xfrm>
              <a:off x="4207" y="3374"/>
              <a:ext cx="70" cy="51"/>
            </a:xfrm>
            <a:custGeom>
              <a:avLst/>
              <a:gdLst>
                <a:gd name="T0" fmla="*/ 44 w 70"/>
                <a:gd name="T1" fmla="*/ 0 h 51"/>
                <a:gd name="T2" fmla="*/ 0 w 70"/>
                <a:gd name="T3" fmla="*/ 51 h 51"/>
                <a:gd name="T4" fmla="*/ 70 w 70"/>
                <a:gd name="T5" fmla="*/ 51 h 51"/>
                <a:gd name="T6" fmla="*/ 44 w 70"/>
                <a:gd name="T7" fmla="*/ 0 h 51"/>
              </a:gdLst>
              <a:ahLst/>
              <a:cxnLst>
                <a:cxn ang="0">
                  <a:pos x="T0" y="T1"/>
                </a:cxn>
                <a:cxn ang="0">
                  <a:pos x="T2" y="T3"/>
                </a:cxn>
                <a:cxn ang="0">
                  <a:pos x="T4" y="T5"/>
                </a:cxn>
                <a:cxn ang="0">
                  <a:pos x="T6" y="T7"/>
                </a:cxn>
              </a:cxnLst>
              <a:rect l="0" t="0" r="r" b="b"/>
              <a:pathLst>
                <a:path w="70" h="51">
                  <a:moveTo>
                    <a:pt x="44" y="0"/>
                  </a:moveTo>
                  <a:lnTo>
                    <a:pt x="0" y="51"/>
                  </a:lnTo>
                  <a:lnTo>
                    <a:pt x="70" y="51"/>
                  </a:lnTo>
                  <a:lnTo>
                    <a:pt x="44" y="0"/>
                  </a:lnTo>
                  <a:close/>
                </a:path>
              </a:pathLst>
            </a:custGeom>
            <a:solidFill>
              <a:srgbClr val="C883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 name="Freeform 431"/>
            <p:cNvSpPr>
              <a:spLocks/>
            </p:cNvSpPr>
            <p:nvPr/>
          </p:nvSpPr>
          <p:spPr bwMode="auto">
            <a:xfrm>
              <a:off x="4414" y="3374"/>
              <a:ext cx="69" cy="51"/>
            </a:xfrm>
            <a:custGeom>
              <a:avLst/>
              <a:gdLst>
                <a:gd name="T0" fmla="*/ 26 w 69"/>
                <a:gd name="T1" fmla="*/ 0 h 51"/>
                <a:gd name="T2" fmla="*/ 0 w 69"/>
                <a:gd name="T3" fmla="*/ 51 h 51"/>
                <a:gd name="T4" fmla="*/ 69 w 69"/>
                <a:gd name="T5" fmla="*/ 51 h 51"/>
                <a:gd name="T6" fmla="*/ 26 w 69"/>
                <a:gd name="T7" fmla="*/ 0 h 51"/>
              </a:gdLst>
              <a:ahLst/>
              <a:cxnLst>
                <a:cxn ang="0">
                  <a:pos x="T0" y="T1"/>
                </a:cxn>
                <a:cxn ang="0">
                  <a:pos x="T2" y="T3"/>
                </a:cxn>
                <a:cxn ang="0">
                  <a:pos x="T4" y="T5"/>
                </a:cxn>
                <a:cxn ang="0">
                  <a:pos x="T6" y="T7"/>
                </a:cxn>
              </a:cxnLst>
              <a:rect l="0" t="0" r="r" b="b"/>
              <a:pathLst>
                <a:path w="69" h="51">
                  <a:moveTo>
                    <a:pt x="26" y="0"/>
                  </a:moveTo>
                  <a:lnTo>
                    <a:pt x="0" y="51"/>
                  </a:lnTo>
                  <a:lnTo>
                    <a:pt x="69" y="51"/>
                  </a:lnTo>
                  <a:lnTo>
                    <a:pt x="26" y="0"/>
                  </a:lnTo>
                  <a:close/>
                </a:path>
              </a:pathLst>
            </a:custGeom>
            <a:solidFill>
              <a:srgbClr val="C8832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 name="Freeform 432"/>
            <p:cNvSpPr>
              <a:spLocks/>
            </p:cNvSpPr>
            <p:nvPr/>
          </p:nvSpPr>
          <p:spPr bwMode="auto">
            <a:xfrm>
              <a:off x="4414" y="3374"/>
              <a:ext cx="69" cy="51"/>
            </a:xfrm>
            <a:custGeom>
              <a:avLst/>
              <a:gdLst>
                <a:gd name="T0" fmla="*/ 26 w 69"/>
                <a:gd name="T1" fmla="*/ 0 h 51"/>
                <a:gd name="T2" fmla="*/ 0 w 69"/>
                <a:gd name="T3" fmla="*/ 51 h 51"/>
                <a:gd name="T4" fmla="*/ 69 w 69"/>
                <a:gd name="T5" fmla="*/ 51 h 51"/>
                <a:gd name="T6" fmla="*/ 26 w 69"/>
                <a:gd name="T7" fmla="*/ 0 h 51"/>
              </a:gdLst>
              <a:ahLst/>
              <a:cxnLst>
                <a:cxn ang="0">
                  <a:pos x="T0" y="T1"/>
                </a:cxn>
                <a:cxn ang="0">
                  <a:pos x="T2" y="T3"/>
                </a:cxn>
                <a:cxn ang="0">
                  <a:pos x="T4" y="T5"/>
                </a:cxn>
                <a:cxn ang="0">
                  <a:pos x="T6" y="T7"/>
                </a:cxn>
              </a:cxnLst>
              <a:rect l="0" t="0" r="r" b="b"/>
              <a:pathLst>
                <a:path w="69" h="51">
                  <a:moveTo>
                    <a:pt x="26" y="0"/>
                  </a:moveTo>
                  <a:lnTo>
                    <a:pt x="0" y="51"/>
                  </a:lnTo>
                  <a:lnTo>
                    <a:pt x="69" y="51"/>
                  </a:lnTo>
                  <a:lnTo>
                    <a:pt x="2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 name="Freeform 433"/>
            <p:cNvSpPr>
              <a:spLocks/>
            </p:cNvSpPr>
            <p:nvPr/>
          </p:nvSpPr>
          <p:spPr bwMode="auto">
            <a:xfrm>
              <a:off x="4360" y="3425"/>
              <a:ext cx="54" cy="131"/>
            </a:xfrm>
            <a:custGeom>
              <a:avLst/>
              <a:gdLst>
                <a:gd name="T0" fmla="*/ 54 w 54"/>
                <a:gd name="T1" fmla="*/ 0 h 131"/>
                <a:gd name="T2" fmla="*/ 0 w 54"/>
                <a:gd name="T3" fmla="*/ 131 h 131"/>
                <a:gd name="T4" fmla="*/ 0 w 54"/>
                <a:gd name="T5" fmla="*/ 131 h 131"/>
                <a:gd name="T6" fmla="*/ 54 w 54"/>
                <a:gd name="T7" fmla="*/ 0 h 131"/>
              </a:gdLst>
              <a:ahLst/>
              <a:cxnLst>
                <a:cxn ang="0">
                  <a:pos x="T0" y="T1"/>
                </a:cxn>
                <a:cxn ang="0">
                  <a:pos x="T2" y="T3"/>
                </a:cxn>
                <a:cxn ang="0">
                  <a:pos x="T4" y="T5"/>
                </a:cxn>
                <a:cxn ang="0">
                  <a:pos x="T6" y="T7"/>
                </a:cxn>
              </a:cxnLst>
              <a:rect l="0" t="0" r="r" b="b"/>
              <a:pathLst>
                <a:path w="54" h="131">
                  <a:moveTo>
                    <a:pt x="54" y="0"/>
                  </a:moveTo>
                  <a:lnTo>
                    <a:pt x="0" y="131"/>
                  </a:lnTo>
                  <a:lnTo>
                    <a:pt x="0" y="131"/>
                  </a:lnTo>
                  <a:lnTo>
                    <a:pt x="54" y="0"/>
                  </a:lnTo>
                  <a:close/>
                </a:path>
              </a:pathLst>
            </a:custGeom>
            <a:solidFill>
              <a:srgbClr val="F7ED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8" name="Freeform 434"/>
            <p:cNvSpPr>
              <a:spLocks/>
            </p:cNvSpPr>
            <p:nvPr/>
          </p:nvSpPr>
          <p:spPr bwMode="auto">
            <a:xfrm>
              <a:off x="4360" y="3425"/>
              <a:ext cx="54" cy="131"/>
            </a:xfrm>
            <a:custGeom>
              <a:avLst/>
              <a:gdLst>
                <a:gd name="T0" fmla="*/ 54 w 54"/>
                <a:gd name="T1" fmla="*/ 0 h 131"/>
                <a:gd name="T2" fmla="*/ 0 w 54"/>
                <a:gd name="T3" fmla="*/ 131 h 131"/>
                <a:gd name="T4" fmla="*/ 0 w 54"/>
                <a:gd name="T5" fmla="*/ 131 h 131"/>
                <a:gd name="T6" fmla="*/ 54 w 54"/>
                <a:gd name="T7" fmla="*/ 0 h 131"/>
              </a:gdLst>
              <a:ahLst/>
              <a:cxnLst>
                <a:cxn ang="0">
                  <a:pos x="T0" y="T1"/>
                </a:cxn>
                <a:cxn ang="0">
                  <a:pos x="T2" y="T3"/>
                </a:cxn>
                <a:cxn ang="0">
                  <a:pos x="T4" y="T5"/>
                </a:cxn>
                <a:cxn ang="0">
                  <a:pos x="T6" y="T7"/>
                </a:cxn>
              </a:cxnLst>
              <a:rect l="0" t="0" r="r" b="b"/>
              <a:pathLst>
                <a:path w="54" h="131">
                  <a:moveTo>
                    <a:pt x="54" y="0"/>
                  </a:moveTo>
                  <a:lnTo>
                    <a:pt x="0" y="131"/>
                  </a:lnTo>
                  <a:lnTo>
                    <a:pt x="0" y="131"/>
                  </a:lnTo>
                  <a:lnTo>
                    <a:pt x="5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9" name="Freeform 435"/>
            <p:cNvSpPr>
              <a:spLocks noEditPoints="1"/>
            </p:cNvSpPr>
            <p:nvPr/>
          </p:nvSpPr>
          <p:spPr bwMode="auto">
            <a:xfrm>
              <a:off x="4346" y="3556"/>
              <a:ext cx="14" cy="34"/>
            </a:xfrm>
            <a:custGeom>
              <a:avLst/>
              <a:gdLst>
                <a:gd name="T0" fmla="*/ 0 w 14"/>
                <a:gd name="T1" fmla="*/ 34 h 34"/>
                <a:gd name="T2" fmla="*/ 0 w 14"/>
                <a:gd name="T3" fmla="*/ 34 h 34"/>
                <a:gd name="T4" fmla="*/ 0 w 14"/>
                <a:gd name="T5" fmla="*/ 34 h 34"/>
                <a:gd name="T6" fmla="*/ 0 w 14"/>
                <a:gd name="T7" fmla="*/ 34 h 34"/>
                <a:gd name="T8" fmla="*/ 14 w 14"/>
                <a:gd name="T9" fmla="*/ 0 h 34"/>
                <a:gd name="T10" fmla="*/ 0 w 14"/>
                <a:gd name="T11" fmla="*/ 34 h 34"/>
                <a:gd name="T12" fmla="*/ 0 w 14"/>
                <a:gd name="T13" fmla="*/ 34 h 34"/>
                <a:gd name="T14" fmla="*/ 14 w 14"/>
                <a:gd name="T15" fmla="*/ 0 h 34"/>
                <a:gd name="T16" fmla="*/ 14 w 14"/>
                <a:gd name="T17"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34">
                  <a:moveTo>
                    <a:pt x="0" y="34"/>
                  </a:moveTo>
                  <a:lnTo>
                    <a:pt x="0" y="34"/>
                  </a:lnTo>
                  <a:lnTo>
                    <a:pt x="0" y="34"/>
                  </a:lnTo>
                  <a:lnTo>
                    <a:pt x="0" y="34"/>
                  </a:lnTo>
                  <a:close/>
                  <a:moveTo>
                    <a:pt x="14" y="0"/>
                  </a:moveTo>
                  <a:lnTo>
                    <a:pt x="0" y="34"/>
                  </a:lnTo>
                  <a:lnTo>
                    <a:pt x="0" y="34"/>
                  </a:lnTo>
                  <a:lnTo>
                    <a:pt x="14" y="0"/>
                  </a:lnTo>
                  <a:lnTo>
                    <a:pt x="14" y="0"/>
                  </a:lnTo>
                  <a:close/>
                </a:path>
              </a:pathLst>
            </a:custGeom>
            <a:solidFill>
              <a:srgbClr val="CAC3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0" name="Freeform 436"/>
            <p:cNvSpPr>
              <a:spLocks noEditPoints="1"/>
            </p:cNvSpPr>
            <p:nvPr/>
          </p:nvSpPr>
          <p:spPr bwMode="auto">
            <a:xfrm>
              <a:off x="4346" y="3556"/>
              <a:ext cx="14" cy="34"/>
            </a:xfrm>
            <a:custGeom>
              <a:avLst/>
              <a:gdLst>
                <a:gd name="T0" fmla="*/ 0 w 14"/>
                <a:gd name="T1" fmla="*/ 34 h 34"/>
                <a:gd name="T2" fmla="*/ 0 w 14"/>
                <a:gd name="T3" fmla="*/ 34 h 34"/>
                <a:gd name="T4" fmla="*/ 0 w 14"/>
                <a:gd name="T5" fmla="*/ 34 h 34"/>
                <a:gd name="T6" fmla="*/ 0 w 14"/>
                <a:gd name="T7" fmla="*/ 34 h 34"/>
                <a:gd name="T8" fmla="*/ 14 w 14"/>
                <a:gd name="T9" fmla="*/ 0 h 34"/>
                <a:gd name="T10" fmla="*/ 0 w 14"/>
                <a:gd name="T11" fmla="*/ 34 h 34"/>
                <a:gd name="T12" fmla="*/ 0 w 14"/>
                <a:gd name="T13" fmla="*/ 34 h 34"/>
                <a:gd name="T14" fmla="*/ 14 w 14"/>
                <a:gd name="T15" fmla="*/ 0 h 34"/>
                <a:gd name="T16" fmla="*/ 14 w 14"/>
                <a:gd name="T17"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34">
                  <a:moveTo>
                    <a:pt x="0" y="34"/>
                  </a:moveTo>
                  <a:lnTo>
                    <a:pt x="0" y="34"/>
                  </a:lnTo>
                  <a:lnTo>
                    <a:pt x="0" y="34"/>
                  </a:lnTo>
                  <a:lnTo>
                    <a:pt x="0" y="34"/>
                  </a:lnTo>
                  <a:moveTo>
                    <a:pt x="14" y="0"/>
                  </a:moveTo>
                  <a:lnTo>
                    <a:pt x="0" y="34"/>
                  </a:lnTo>
                  <a:lnTo>
                    <a:pt x="0" y="34"/>
                  </a:lnTo>
                  <a:lnTo>
                    <a:pt x="14" y="0"/>
                  </a:lnTo>
                  <a:lnTo>
                    <a:pt x="1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1" name="Freeform 437"/>
            <p:cNvSpPr>
              <a:spLocks/>
            </p:cNvSpPr>
            <p:nvPr/>
          </p:nvSpPr>
          <p:spPr bwMode="auto">
            <a:xfrm>
              <a:off x="4346" y="3374"/>
              <a:ext cx="94" cy="51"/>
            </a:xfrm>
            <a:custGeom>
              <a:avLst/>
              <a:gdLst>
                <a:gd name="T0" fmla="*/ 94 w 94"/>
                <a:gd name="T1" fmla="*/ 0 h 51"/>
                <a:gd name="T2" fmla="*/ 0 w 94"/>
                <a:gd name="T3" fmla="*/ 0 h 51"/>
                <a:gd name="T4" fmla="*/ 68 w 94"/>
                <a:gd name="T5" fmla="*/ 51 h 51"/>
                <a:gd name="T6" fmla="*/ 94 w 94"/>
                <a:gd name="T7" fmla="*/ 0 h 51"/>
              </a:gdLst>
              <a:ahLst/>
              <a:cxnLst>
                <a:cxn ang="0">
                  <a:pos x="T0" y="T1"/>
                </a:cxn>
                <a:cxn ang="0">
                  <a:pos x="T2" y="T3"/>
                </a:cxn>
                <a:cxn ang="0">
                  <a:pos x="T4" y="T5"/>
                </a:cxn>
                <a:cxn ang="0">
                  <a:pos x="T6" y="T7"/>
                </a:cxn>
              </a:cxnLst>
              <a:rect l="0" t="0" r="r" b="b"/>
              <a:pathLst>
                <a:path w="94" h="51">
                  <a:moveTo>
                    <a:pt x="94" y="0"/>
                  </a:moveTo>
                  <a:lnTo>
                    <a:pt x="0" y="0"/>
                  </a:lnTo>
                  <a:lnTo>
                    <a:pt x="68" y="51"/>
                  </a:lnTo>
                  <a:lnTo>
                    <a:pt x="94" y="0"/>
                  </a:lnTo>
                  <a:close/>
                </a:path>
              </a:pathLst>
            </a:custGeom>
            <a:solidFill>
              <a:srgbClr val="F7CD9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2" name="Freeform 438"/>
            <p:cNvSpPr>
              <a:spLocks/>
            </p:cNvSpPr>
            <p:nvPr/>
          </p:nvSpPr>
          <p:spPr bwMode="auto">
            <a:xfrm>
              <a:off x="4346" y="3374"/>
              <a:ext cx="94" cy="51"/>
            </a:xfrm>
            <a:custGeom>
              <a:avLst/>
              <a:gdLst>
                <a:gd name="T0" fmla="*/ 94 w 94"/>
                <a:gd name="T1" fmla="*/ 0 h 51"/>
                <a:gd name="T2" fmla="*/ 0 w 94"/>
                <a:gd name="T3" fmla="*/ 0 h 51"/>
                <a:gd name="T4" fmla="*/ 68 w 94"/>
                <a:gd name="T5" fmla="*/ 51 h 51"/>
                <a:gd name="T6" fmla="*/ 94 w 94"/>
                <a:gd name="T7" fmla="*/ 0 h 51"/>
              </a:gdLst>
              <a:ahLst/>
              <a:cxnLst>
                <a:cxn ang="0">
                  <a:pos x="T0" y="T1"/>
                </a:cxn>
                <a:cxn ang="0">
                  <a:pos x="T2" y="T3"/>
                </a:cxn>
                <a:cxn ang="0">
                  <a:pos x="T4" y="T5"/>
                </a:cxn>
                <a:cxn ang="0">
                  <a:pos x="T6" y="T7"/>
                </a:cxn>
              </a:cxnLst>
              <a:rect l="0" t="0" r="r" b="b"/>
              <a:pathLst>
                <a:path w="94" h="51">
                  <a:moveTo>
                    <a:pt x="94" y="0"/>
                  </a:moveTo>
                  <a:lnTo>
                    <a:pt x="0" y="0"/>
                  </a:lnTo>
                  <a:lnTo>
                    <a:pt x="68" y="51"/>
                  </a:lnTo>
                  <a:lnTo>
                    <a:pt x="9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3" name="Freeform 439"/>
            <p:cNvSpPr>
              <a:spLocks/>
            </p:cNvSpPr>
            <p:nvPr/>
          </p:nvSpPr>
          <p:spPr bwMode="auto">
            <a:xfrm>
              <a:off x="4346" y="3425"/>
              <a:ext cx="68" cy="165"/>
            </a:xfrm>
            <a:custGeom>
              <a:avLst/>
              <a:gdLst>
                <a:gd name="T0" fmla="*/ 68 w 68"/>
                <a:gd name="T1" fmla="*/ 0 h 165"/>
                <a:gd name="T2" fmla="*/ 0 w 68"/>
                <a:gd name="T3" fmla="*/ 0 h 165"/>
                <a:gd name="T4" fmla="*/ 0 w 68"/>
                <a:gd name="T5" fmla="*/ 165 h 165"/>
                <a:gd name="T6" fmla="*/ 14 w 68"/>
                <a:gd name="T7" fmla="*/ 131 h 165"/>
                <a:gd name="T8" fmla="*/ 68 w 68"/>
                <a:gd name="T9" fmla="*/ 0 h 165"/>
              </a:gdLst>
              <a:ahLst/>
              <a:cxnLst>
                <a:cxn ang="0">
                  <a:pos x="T0" y="T1"/>
                </a:cxn>
                <a:cxn ang="0">
                  <a:pos x="T2" y="T3"/>
                </a:cxn>
                <a:cxn ang="0">
                  <a:pos x="T4" y="T5"/>
                </a:cxn>
                <a:cxn ang="0">
                  <a:pos x="T6" y="T7"/>
                </a:cxn>
                <a:cxn ang="0">
                  <a:pos x="T8" y="T9"/>
                </a:cxn>
              </a:cxnLst>
              <a:rect l="0" t="0" r="r" b="b"/>
              <a:pathLst>
                <a:path w="68" h="165">
                  <a:moveTo>
                    <a:pt x="68" y="0"/>
                  </a:moveTo>
                  <a:lnTo>
                    <a:pt x="0" y="0"/>
                  </a:lnTo>
                  <a:lnTo>
                    <a:pt x="0" y="165"/>
                  </a:lnTo>
                  <a:lnTo>
                    <a:pt x="14" y="131"/>
                  </a:lnTo>
                  <a:lnTo>
                    <a:pt x="68" y="0"/>
                  </a:lnTo>
                  <a:close/>
                </a:path>
              </a:pathLst>
            </a:custGeom>
            <a:solidFill>
              <a:srgbClr val="C279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4" name="Freeform 440"/>
            <p:cNvSpPr>
              <a:spLocks/>
            </p:cNvSpPr>
            <p:nvPr/>
          </p:nvSpPr>
          <p:spPr bwMode="auto">
            <a:xfrm>
              <a:off x="4346" y="3425"/>
              <a:ext cx="68" cy="165"/>
            </a:xfrm>
            <a:custGeom>
              <a:avLst/>
              <a:gdLst>
                <a:gd name="T0" fmla="*/ 68 w 68"/>
                <a:gd name="T1" fmla="*/ 0 h 165"/>
                <a:gd name="T2" fmla="*/ 0 w 68"/>
                <a:gd name="T3" fmla="*/ 0 h 165"/>
                <a:gd name="T4" fmla="*/ 0 w 68"/>
                <a:gd name="T5" fmla="*/ 165 h 165"/>
                <a:gd name="T6" fmla="*/ 14 w 68"/>
                <a:gd name="T7" fmla="*/ 131 h 165"/>
                <a:gd name="T8" fmla="*/ 68 w 68"/>
                <a:gd name="T9" fmla="*/ 0 h 165"/>
              </a:gdLst>
              <a:ahLst/>
              <a:cxnLst>
                <a:cxn ang="0">
                  <a:pos x="T0" y="T1"/>
                </a:cxn>
                <a:cxn ang="0">
                  <a:pos x="T2" y="T3"/>
                </a:cxn>
                <a:cxn ang="0">
                  <a:pos x="T4" y="T5"/>
                </a:cxn>
                <a:cxn ang="0">
                  <a:pos x="T6" y="T7"/>
                </a:cxn>
                <a:cxn ang="0">
                  <a:pos x="T8" y="T9"/>
                </a:cxn>
              </a:cxnLst>
              <a:rect l="0" t="0" r="r" b="b"/>
              <a:pathLst>
                <a:path w="68" h="165">
                  <a:moveTo>
                    <a:pt x="68" y="0"/>
                  </a:moveTo>
                  <a:lnTo>
                    <a:pt x="0" y="0"/>
                  </a:lnTo>
                  <a:lnTo>
                    <a:pt x="0" y="165"/>
                  </a:lnTo>
                  <a:lnTo>
                    <a:pt x="14" y="131"/>
                  </a:lnTo>
                  <a:lnTo>
                    <a:pt x="6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5" name="Freeform 441"/>
            <p:cNvSpPr>
              <a:spLocks/>
            </p:cNvSpPr>
            <p:nvPr/>
          </p:nvSpPr>
          <p:spPr bwMode="auto">
            <a:xfrm>
              <a:off x="4346" y="3425"/>
              <a:ext cx="137" cy="165"/>
            </a:xfrm>
            <a:custGeom>
              <a:avLst/>
              <a:gdLst>
                <a:gd name="T0" fmla="*/ 137 w 137"/>
                <a:gd name="T1" fmla="*/ 0 h 165"/>
                <a:gd name="T2" fmla="*/ 68 w 137"/>
                <a:gd name="T3" fmla="*/ 0 h 165"/>
                <a:gd name="T4" fmla="*/ 14 w 137"/>
                <a:gd name="T5" fmla="*/ 131 h 165"/>
                <a:gd name="T6" fmla="*/ 0 w 137"/>
                <a:gd name="T7" fmla="*/ 165 h 165"/>
                <a:gd name="T8" fmla="*/ 137 w 137"/>
                <a:gd name="T9" fmla="*/ 0 h 165"/>
              </a:gdLst>
              <a:ahLst/>
              <a:cxnLst>
                <a:cxn ang="0">
                  <a:pos x="T0" y="T1"/>
                </a:cxn>
                <a:cxn ang="0">
                  <a:pos x="T2" y="T3"/>
                </a:cxn>
                <a:cxn ang="0">
                  <a:pos x="T4" y="T5"/>
                </a:cxn>
                <a:cxn ang="0">
                  <a:pos x="T6" y="T7"/>
                </a:cxn>
                <a:cxn ang="0">
                  <a:pos x="T8" y="T9"/>
                </a:cxn>
              </a:cxnLst>
              <a:rect l="0" t="0" r="r" b="b"/>
              <a:pathLst>
                <a:path w="137" h="165">
                  <a:moveTo>
                    <a:pt x="137" y="0"/>
                  </a:moveTo>
                  <a:lnTo>
                    <a:pt x="68" y="0"/>
                  </a:lnTo>
                  <a:lnTo>
                    <a:pt x="14" y="131"/>
                  </a:lnTo>
                  <a:lnTo>
                    <a:pt x="0" y="165"/>
                  </a:lnTo>
                  <a:lnTo>
                    <a:pt x="137" y="0"/>
                  </a:lnTo>
                  <a:close/>
                </a:path>
              </a:pathLst>
            </a:custGeom>
            <a:solidFill>
              <a:srgbClr val="F2A1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6" name="Freeform 442"/>
            <p:cNvSpPr>
              <a:spLocks/>
            </p:cNvSpPr>
            <p:nvPr/>
          </p:nvSpPr>
          <p:spPr bwMode="auto">
            <a:xfrm>
              <a:off x="4346" y="3425"/>
              <a:ext cx="137" cy="165"/>
            </a:xfrm>
            <a:custGeom>
              <a:avLst/>
              <a:gdLst>
                <a:gd name="T0" fmla="*/ 137 w 137"/>
                <a:gd name="T1" fmla="*/ 0 h 165"/>
                <a:gd name="T2" fmla="*/ 68 w 137"/>
                <a:gd name="T3" fmla="*/ 0 h 165"/>
                <a:gd name="T4" fmla="*/ 14 w 137"/>
                <a:gd name="T5" fmla="*/ 131 h 165"/>
                <a:gd name="T6" fmla="*/ 0 w 137"/>
                <a:gd name="T7" fmla="*/ 165 h 165"/>
                <a:gd name="T8" fmla="*/ 137 w 137"/>
                <a:gd name="T9" fmla="*/ 0 h 165"/>
              </a:gdLst>
              <a:ahLst/>
              <a:cxnLst>
                <a:cxn ang="0">
                  <a:pos x="T0" y="T1"/>
                </a:cxn>
                <a:cxn ang="0">
                  <a:pos x="T2" y="T3"/>
                </a:cxn>
                <a:cxn ang="0">
                  <a:pos x="T4" y="T5"/>
                </a:cxn>
                <a:cxn ang="0">
                  <a:pos x="T6" y="T7"/>
                </a:cxn>
                <a:cxn ang="0">
                  <a:pos x="T8" y="T9"/>
                </a:cxn>
              </a:cxnLst>
              <a:rect l="0" t="0" r="r" b="b"/>
              <a:pathLst>
                <a:path w="137" h="165">
                  <a:moveTo>
                    <a:pt x="137" y="0"/>
                  </a:moveTo>
                  <a:lnTo>
                    <a:pt x="68" y="0"/>
                  </a:lnTo>
                  <a:lnTo>
                    <a:pt x="14" y="131"/>
                  </a:lnTo>
                  <a:lnTo>
                    <a:pt x="0" y="165"/>
                  </a:lnTo>
                  <a:lnTo>
                    <a:pt x="13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7" name="Freeform 443"/>
            <p:cNvSpPr>
              <a:spLocks/>
            </p:cNvSpPr>
            <p:nvPr/>
          </p:nvSpPr>
          <p:spPr bwMode="auto">
            <a:xfrm>
              <a:off x="4346" y="3374"/>
              <a:ext cx="68" cy="51"/>
            </a:xfrm>
            <a:custGeom>
              <a:avLst/>
              <a:gdLst>
                <a:gd name="T0" fmla="*/ 0 w 68"/>
                <a:gd name="T1" fmla="*/ 0 h 51"/>
                <a:gd name="T2" fmla="*/ 0 w 68"/>
                <a:gd name="T3" fmla="*/ 51 h 51"/>
                <a:gd name="T4" fmla="*/ 68 w 68"/>
                <a:gd name="T5" fmla="*/ 51 h 51"/>
                <a:gd name="T6" fmla="*/ 0 w 68"/>
                <a:gd name="T7" fmla="*/ 0 h 51"/>
              </a:gdLst>
              <a:ahLst/>
              <a:cxnLst>
                <a:cxn ang="0">
                  <a:pos x="T0" y="T1"/>
                </a:cxn>
                <a:cxn ang="0">
                  <a:pos x="T2" y="T3"/>
                </a:cxn>
                <a:cxn ang="0">
                  <a:pos x="T4" y="T5"/>
                </a:cxn>
                <a:cxn ang="0">
                  <a:pos x="T6" y="T7"/>
                </a:cxn>
              </a:cxnLst>
              <a:rect l="0" t="0" r="r" b="b"/>
              <a:pathLst>
                <a:path w="68" h="51">
                  <a:moveTo>
                    <a:pt x="0" y="0"/>
                  </a:moveTo>
                  <a:lnTo>
                    <a:pt x="0" y="51"/>
                  </a:lnTo>
                  <a:lnTo>
                    <a:pt x="68" y="51"/>
                  </a:lnTo>
                  <a:lnTo>
                    <a:pt x="0" y="0"/>
                  </a:lnTo>
                  <a:close/>
                </a:path>
              </a:pathLst>
            </a:custGeom>
            <a:solidFill>
              <a:srgbClr val="F2A11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8" name="Freeform 444"/>
            <p:cNvSpPr>
              <a:spLocks/>
            </p:cNvSpPr>
            <p:nvPr/>
          </p:nvSpPr>
          <p:spPr bwMode="auto">
            <a:xfrm>
              <a:off x="4346" y="3374"/>
              <a:ext cx="68" cy="51"/>
            </a:xfrm>
            <a:custGeom>
              <a:avLst/>
              <a:gdLst>
                <a:gd name="T0" fmla="*/ 0 w 68"/>
                <a:gd name="T1" fmla="*/ 0 h 51"/>
                <a:gd name="T2" fmla="*/ 0 w 68"/>
                <a:gd name="T3" fmla="*/ 51 h 51"/>
                <a:gd name="T4" fmla="*/ 68 w 68"/>
                <a:gd name="T5" fmla="*/ 51 h 51"/>
                <a:gd name="T6" fmla="*/ 0 w 68"/>
                <a:gd name="T7" fmla="*/ 0 h 51"/>
              </a:gdLst>
              <a:ahLst/>
              <a:cxnLst>
                <a:cxn ang="0">
                  <a:pos x="T0" y="T1"/>
                </a:cxn>
                <a:cxn ang="0">
                  <a:pos x="T2" y="T3"/>
                </a:cxn>
                <a:cxn ang="0">
                  <a:pos x="T4" y="T5"/>
                </a:cxn>
                <a:cxn ang="0">
                  <a:pos x="T6" y="T7"/>
                </a:cxn>
              </a:cxnLst>
              <a:rect l="0" t="0" r="r" b="b"/>
              <a:pathLst>
                <a:path w="68" h="51">
                  <a:moveTo>
                    <a:pt x="0" y="0"/>
                  </a:moveTo>
                  <a:lnTo>
                    <a:pt x="0" y="51"/>
                  </a:lnTo>
                  <a:lnTo>
                    <a:pt x="68" y="51"/>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9" name="Freeform 445"/>
            <p:cNvSpPr>
              <a:spLocks/>
            </p:cNvSpPr>
            <p:nvPr/>
          </p:nvSpPr>
          <p:spPr bwMode="auto">
            <a:xfrm>
              <a:off x="4414" y="3374"/>
              <a:ext cx="69" cy="51"/>
            </a:xfrm>
            <a:custGeom>
              <a:avLst/>
              <a:gdLst>
                <a:gd name="T0" fmla="*/ 26 w 69"/>
                <a:gd name="T1" fmla="*/ 0 h 51"/>
                <a:gd name="T2" fmla="*/ 26 w 69"/>
                <a:gd name="T3" fmla="*/ 0 h 51"/>
                <a:gd name="T4" fmla="*/ 0 w 69"/>
                <a:gd name="T5" fmla="*/ 51 h 51"/>
                <a:gd name="T6" fmla="*/ 69 w 69"/>
                <a:gd name="T7" fmla="*/ 51 h 51"/>
                <a:gd name="T8" fmla="*/ 26 w 69"/>
                <a:gd name="T9" fmla="*/ 0 h 51"/>
              </a:gdLst>
              <a:ahLst/>
              <a:cxnLst>
                <a:cxn ang="0">
                  <a:pos x="T0" y="T1"/>
                </a:cxn>
                <a:cxn ang="0">
                  <a:pos x="T2" y="T3"/>
                </a:cxn>
                <a:cxn ang="0">
                  <a:pos x="T4" y="T5"/>
                </a:cxn>
                <a:cxn ang="0">
                  <a:pos x="T6" y="T7"/>
                </a:cxn>
                <a:cxn ang="0">
                  <a:pos x="T8" y="T9"/>
                </a:cxn>
              </a:cxnLst>
              <a:rect l="0" t="0" r="r" b="b"/>
              <a:pathLst>
                <a:path w="69" h="51">
                  <a:moveTo>
                    <a:pt x="26" y="0"/>
                  </a:moveTo>
                  <a:lnTo>
                    <a:pt x="26" y="0"/>
                  </a:lnTo>
                  <a:lnTo>
                    <a:pt x="0" y="51"/>
                  </a:lnTo>
                  <a:lnTo>
                    <a:pt x="69" y="51"/>
                  </a:lnTo>
                  <a:lnTo>
                    <a:pt x="26" y="0"/>
                  </a:lnTo>
                  <a:close/>
                </a:path>
              </a:pathLst>
            </a:custGeom>
            <a:solidFill>
              <a:srgbClr val="C279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0" name="Freeform 446"/>
            <p:cNvSpPr>
              <a:spLocks/>
            </p:cNvSpPr>
            <p:nvPr/>
          </p:nvSpPr>
          <p:spPr bwMode="auto">
            <a:xfrm>
              <a:off x="4414" y="3374"/>
              <a:ext cx="69" cy="51"/>
            </a:xfrm>
            <a:custGeom>
              <a:avLst/>
              <a:gdLst>
                <a:gd name="T0" fmla="*/ 26 w 69"/>
                <a:gd name="T1" fmla="*/ 0 h 51"/>
                <a:gd name="T2" fmla="*/ 26 w 69"/>
                <a:gd name="T3" fmla="*/ 0 h 51"/>
                <a:gd name="T4" fmla="*/ 0 w 69"/>
                <a:gd name="T5" fmla="*/ 51 h 51"/>
                <a:gd name="T6" fmla="*/ 69 w 69"/>
                <a:gd name="T7" fmla="*/ 51 h 51"/>
                <a:gd name="T8" fmla="*/ 26 w 69"/>
                <a:gd name="T9" fmla="*/ 0 h 51"/>
              </a:gdLst>
              <a:ahLst/>
              <a:cxnLst>
                <a:cxn ang="0">
                  <a:pos x="T0" y="T1"/>
                </a:cxn>
                <a:cxn ang="0">
                  <a:pos x="T2" y="T3"/>
                </a:cxn>
                <a:cxn ang="0">
                  <a:pos x="T4" y="T5"/>
                </a:cxn>
                <a:cxn ang="0">
                  <a:pos x="T6" y="T7"/>
                </a:cxn>
                <a:cxn ang="0">
                  <a:pos x="T8" y="T9"/>
                </a:cxn>
              </a:cxnLst>
              <a:rect l="0" t="0" r="r" b="b"/>
              <a:pathLst>
                <a:path w="69" h="51">
                  <a:moveTo>
                    <a:pt x="26" y="0"/>
                  </a:moveTo>
                  <a:lnTo>
                    <a:pt x="26" y="0"/>
                  </a:lnTo>
                  <a:lnTo>
                    <a:pt x="0" y="51"/>
                  </a:lnTo>
                  <a:lnTo>
                    <a:pt x="69" y="51"/>
                  </a:lnTo>
                  <a:lnTo>
                    <a:pt x="2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Tree>
    <p:custDataLst>
      <p:tags r:id="rId1"/>
    </p:custDataLst>
    <p:extLst>
      <p:ext uri="{BB962C8B-B14F-4D97-AF65-F5344CB8AC3E}">
        <p14:creationId xmlns:p14="http://schemas.microsoft.com/office/powerpoint/2010/main" val="2658003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bwMode="auto">
          <a:xfrm>
            <a:off x="186572" y="1635718"/>
            <a:ext cx="8655485" cy="4156208"/>
          </a:xfrm>
          <a:prstGeom prst="rect">
            <a:avLst/>
          </a:prstGeom>
          <a:solidFill>
            <a:schemeClr val="bg1"/>
          </a:solidFill>
          <a:ln w="9525" cap="flat" cmpd="sng" algn="ctr">
            <a:noFill/>
            <a:prstDash val="solid"/>
            <a:round/>
            <a:headEnd type="none" w="med" len="med"/>
            <a:tailEnd type="none" w="med" len="med"/>
          </a:ln>
          <a:effectLst/>
          <a:extLst/>
        </p:spPr>
        <p:txBody>
          <a:bodyPr vert="horz" wrap="none" lIns="0" tIns="0" rIns="91440" bIns="45720" numCol="1" rtlCol="0" anchor="ctr" anchorCtr="0" compatLnSpc="1">
            <a:prstTxWarp prst="textNoShape">
              <a:avLst/>
            </a:prstTxWarp>
          </a:bodyPr>
          <a:lstStyle/>
          <a:p>
            <a:pPr marL="0" marR="0" lvl="0" indent="0" defTabSz="1270000" eaLnBrk="1" fontAlgn="auto" latinLnBrk="0" hangingPunct="1">
              <a:lnSpc>
                <a:spcPct val="100000"/>
              </a:lnSpc>
              <a:spcBef>
                <a:spcPts val="0"/>
              </a:spcBef>
              <a:spcAft>
                <a:spcPts val="0"/>
              </a:spcAft>
              <a:buClrTx/>
              <a:buSzTx/>
              <a:buFontTx/>
              <a:buNone/>
              <a:tabLst/>
              <a:defRPr/>
            </a:pPr>
            <a:endParaRPr kumimoji="0" lang="en-GB" sz="2800" b="0" i="0" u="none" strike="noStrike" kern="0" cap="none" spc="0" normalizeH="0" baseline="0" noProof="0">
              <a:ln>
                <a:noFill/>
              </a:ln>
              <a:solidFill>
                <a:prstClr val="white"/>
              </a:solidFill>
              <a:effectLst/>
              <a:uLnTx/>
              <a:uFillTx/>
            </a:endParaRPr>
          </a:p>
        </p:txBody>
      </p:sp>
      <p:grpSp>
        <p:nvGrpSpPr>
          <p:cNvPr id="10" name="Group 9"/>
          <p:cNvGrpSpPr/>
          <p:nvPr/>
        </p:nvGrpSpPr>
        <p:grpSpPr>
          <a:xfrm>
            <a:off x="771549" y="2286817"/>
            <a:ext cx="7771332" cy="3248203"/>
            <a:chOff x="575152" y="563924"/>
            <a:chExt cx="7151622" cy="4061236"/>
          </a:xfrm>
        </p:grpSpPr>
        <p:sp>
          <p:nvSpPr>
            <p:cNvPr id="12" name="Rectangle 11"/>
            <p:cNvSpPr/>
            <p:nvPr/>
          </p:nvSpPr>
          <p:spPr bwMode="auto">
            <a:xfrm>
              <a:off x="1217035" y="3084961"/>
              <a:ext cx="6419558" cy="459800"/>
            </a:xfrm>
            <a:prstGeom prst="rect">
              <a:avLst/>
            </a:prstGeom>
            <a:solidFill>
              <a:srgbClr val="00A8C8"/>
            </a:solidFill>
            <a:ln w="9525" cap="flat" cmpd="sng" algn="ctr">
              <a:noFill/>
              <a:prstDash val="solid"/>
              <a:round/>
              <a:headEnd type="none" w="med" len="med"/>
              <a:tailEnd type="none" w="med" len="med"/>
            </a:ln>
            <a:effectLst/>
            <a:extLst/>
          </p:spPr>
          <p:txBody>
            <a:bodyPr vert="horz" wrap="none" lIns="0" tIns="0" rIns="91440" bIns="45720" numCol="1" rtlCol="0" anchor="ctr" anchorCtr="0" compatLnSpc="1">
              <a:prstTxWarp prst="textNoShape">
                <a:avLst/>
              </a:prstTxWarp>
            </a:bodyPr>
            <a:lstStyle/>
            <a:p>
              <a:pPr marL="571500" marR="0" lvl="2" indent="0" algn="l" defTabSz="1270000" eaLnBrk="1" fontAlgn="auto" latinLnBrk="0" hangingPunct="1">
                <a:lnSpc>
                  <a:spcPct val="100000"/>
                </a:lnSpc>
                <a:spcBef>
                  <a:spcPts val="0"/>
                </a:spcBef>
                <a:spcAft>
                  <a:spcPts val="0"/>
                </a:spcAft>
                <a:buClrTx/>
                <a:buSzTx/>
                <a:buFontTx/>
                <a:buNone/>
                <a:tabLst/>
                <a:defRPr/>
              </a:pPr>
              <a:r>
                <a:rPr kumimoji="0" lang="en-GB" sz="1400" b="0" i="0" u="none" strike="noStrike" kern="0" cap="all" spc="100" normalizeH="0" baseline="0" noProof="0" dirty="0">
                  <a:ln>
                    <a:noFill/>
                  </a:ln>
                  <a:solidFill>
                    <a:schemeClr val="bg1">
                      <a:lumMod val="95000"/>
                    </a:schemeClr>
                  </a:solidFill>
                  <a:effectLst/>
                  <a:uLnTx/>
                  <a:uFillTx/>
                </a:rPr>
                <a:t>Longevity Solutions</a:t>
              </a:r>
            </a:p>
          </p:txBody>
        </p:sp>
        <p:grpSp>
          <p:nvGrpSpPr>
            <p:cNvPr id="11" name="Group 10"/>
            <p:cNvGrpSpPr/>
            <p:nvPr/>
          </p:nvGrpSpPr>
          <p:grpSpPr>
            <a:xfrm>
              <a:off x="575152" y="563924"/>
              <a:ext cx="7151622" cy="4061236"/>
              <a:chOff x="573248" y="771181"/>
              <a:chExt cx="7151622" cy="4061236"/>
            </a:xfrm>
          </p:grpSpPr>
          <p:sp>
            <p:nvSpPr>
              <p:cNvPr id="13" name="Isosceles Triangle 12"/>
              <p:cNvSpPr/>
              <p:nvPr/>
            </p:nvSpPr>
            <p:spPr bwMode="auto">
              <a:xfrm>
                <a:off x="4978720" y="1279282"/>
                <a:ext cx="2634534" cy="1583411"/>
              </a:xfrm>
              <a:prstGeom prst="triangle">
                <a:avLst>
                  <a:gd name="adj" fmla="val 0"/>
                </a:avLst>
              </a:prstGeom>
              <a:solidFill>
                <a:srgbClr val="002C77"/>
              </a:solidFill>
              <a:ln w="9525" cap="flat" cmpd="sng" algn="ctr">
                <a:noFill/>
                <a:prstDash val="solid"/>
                <a:round/>
                <a:headEnd type="none" w="med" len="med"/>
                <a:tailEnd type="none" w="med" len="med"/>
              </a:ln>
              <a:effectLst/>
              <a:extLst/>
            </p:spPr>
            <p:txBody>
              <a:bodyPr vert="horz" wrap="none" lIns="0" tIns="0" rIns="91440" bIns="45720" numCol="1" rtlCol="0" anchor="ctr" anchorCtr="0" compatLnSpc="1">
                <a:prstTxWarp prst="textNoShape">
                  <a:avLst/>
                </a:prstTxWarp>
              </a:bodyPr>
              <a:lstStyle/>
              <a:p>
                <a:pPr marL="0" marR="0" lvl="0" indent="0" defTabSz="1270000" eaLnBrk="1" fontAlgn="auto" latinLnBrk="0" hangingPunct="1">
                  <a:lnSpc>
                    <a:spcPct val="100000"/>
                  </a:lnSpc>
                  <a:spcBef>
                    <a:spcPts val="0"/>
                  </a:spcBef>
                  <a:spcAft>
                    <a:spcPts val="0"/>
                  </a:spcAft>
                  <a:buClrTx/>
                  <a:buSzTx/>
                  <a:buFontTx/>
                  <a:buNone/>
                  <a:tabLst/>
                  <a:defRPr/>
                </a:pPr>
                <a:endParaRPr kumimoji="0" lang="en-GB" sz="1400" b="0" i="0" u="none" strike="noStrike" kern="0" cap="none" spc="0" normalizeH="0" baseline="0" noProof="0">
                  <a:ln>
                    <a:noFill/>
                  </a:ln>
                  <a:solidFill>
                    <a:prstClr val="white"/>
                  </a:solidFill>
                  <a:effectLst/>
                  <a:uLnTx/>
                  <a:uFillTx/>
                </a:endParaRPr>
              </a:p>
            </p:txBody>
          </p:sp>
          <p:sp>
            <p:nvSpPr>
              <p:cNvPr id="14" name="Rectangle 13"/>
              <p:cNvSpPr/>
              <p:nvPr/>
            </p:nvSpPr>
            <p:spPr bwMode="auto">
              <a:xfrm>
                <a:off x="1199936" y="1277445"/>
                <a:ext cx="3778786" cy="1583411"/>
              </a:xfrm>
              <a:prstGeom prst="rect">
                <a:avLst/>
              </a:prstGeom>
              <a:solidFill>
                <a:srgbClr val="002C77"/>
              </a:solidFill>
              <a:ln w="9525" cap="flat" cmpd="sng" algn="ctr">
                <a:noFill/>
                <a:prstDash val="solid"/>
                <a:round/>
                <a:headEnd type="none" w="med" len="med"/>
                <a:tailEnd type="none" w="med" len="med"/>
              </a:ln>
              <a:effectLst/>
              <a:extLst/>
            </p:spPr>
            <p:txBody>
              <a:bodyPr vert="horz" wrap="none" lIns="0" tIns="0" rIns="91440" bIns="45720" numCol="1" rtlCol="0" anchor="ctr" anchorCtr="0" compatLnSpc="1">
                <a:prstTxWarp prst="textNoShape">
                  <a:avLst/>
                </a:prstTxWarp>
              </a:bodyPr>
              <a:lstStyle/>
              <a:p>
                <a:pPr marL="0" marR="0" lvl="0" indent="0" defTabSz="1270000" eaLnBrk="1" fontAlgn="auto" latinLnBrk="0" hangingPunct="1">
                  <a:lnSpc>
                    <a:spcPct val="100000"/>
                  </a:lnSpc>
                  <a:spcBef>
                    <a:spcPts val="0"/>
                  </a:spcBef>
                  <a:spcAft>
                    <a:spcPts val="0"/>
                  </a:spcAft>
                  <a:buClrTx/>
                  <a:buSzTx/>
                  <a:buFontTx/>
                  <a:buNone/>
                  <a:tabLst/>
                  <a:defRPr/>
                </a:pPr>
                <a:endParaRPr kumimoji="0" lang="en-GB" sz="1400" b="0" i="0" u="none" strike="noStrike" kern="0" cap="all" spc="100" normalizeH="0" baseline="0" noProof="0" dirty="0">
                  <a:ln>
                    <a:noFill/>
                  </a:ln>
                  <a:solidFill>
                    <a:schemeClr val="bg1">
                      <a:lumMod val="95000"/>
                    </a:schemeClr>
                  </a:solidFill>
                  <a:effectLst/>
                  <a:uLnTx/>
                  <a:uFillTx/>
                </a:endParaRPr>
              </a:p>
              <a:p>
                <a:pPr marL="571500" marR="0" lvl="2" indent="0" algn="l" defTabSz="1270000" eaLnBrk="1" fontAlgn="auto" latinLnBrk="0" hangingPunct="1">
                  <a:lnSpc>
                    <a:spcPct val="100000"/>
                  </a:lnSpc>
                  <a:spcBef>
                    <a:spcPts val="0"/>
                  </a:spcBef>
                  <a:spcAft>
                    <a:spcPts val="0"/>
                  </a:spcAft>
                  <a:buClrTx/>
                  <a:buSzTx/>
                  <a:buFontTx/>
                  <a:buNone/>
                  <a:tabLst/>
                  <a:defRPr/>
                </a:pPr>
                <a:r>
                  <a:rPr kumimoji="0" lang="en-GB" sz="1400" b="0" i="0" u="none" strike="noStrike" kern="0" cap="all" spc="100" normalizeH="0" baseline="0" noProof="0" dirty="0">
                    <a:ln>
                      <a:noFill/>
                    </a:ln>
                    <a:solidFill>
                      <a:schemeClr val="bg1">
                        <a:lumMod val="95000"/>
                      </a:schemeClr>
                    </a:solidFill>
                    <a:effectLst/>
                    <a:uLnTx/>
                    <a:uFillTx/>
                  </a:rPr>
                  <a:t>Growth Seeking</a:t>
                </a:r>
                <a:r>
                  <a:rPr kumimoji="0" lang="en-GB" sz="1400" b="0" i="0" u="none" strike="noStrike" kern="0" cap="all" spc="100" normalizeH="0" noProof="0" dirty="0">
                    <a:ln>
                      <a:noFill/>
                    </a:ln>
                    <a:solidFill>
                      <a:schemeClr val="bg1">
                        <a:lumMod val="95000"/>
                      </a:schemeClr>
                    </a:solidFill>
                    <a:effectLst/>
                    <a:uLnTx/>
                    <a:uFillTx/>
                  </a:rPr>
                  <a:t> Investments</a:t>
                </a:r>
                <a:br>
                  <a:rPr kumimoji="0" lang="en-GB" sz="1400" b="0" i="0" u="none" strike="noStrike" kern="0" cap="all" spc="100" normalizeH="0" baseline="0" noProof="0" dirty="0">
                    <a:ln>
                      <a:noFill/>
                    </a:ln>
                    <a:solidFill>
                      <a:schemeClr val="bg1">
                        <a:lumMod val="95000"/>
                      </a:schemeClr>
                    </a:solidFill>
                    <a:effectLst/>
                    <a:uLnTx/>
                    <a:uFillTx/>
                  </a:rPr>
                </a:br>
                <a:endParaRPr kumimoji="0" lang="en-GB" sz="1400" b="0" i="0" u="none" strike="noStrike" kern="0" cap="all" spc="100" normalizeH="0" baseline="0" noProof="0" dirty="0">
                  <a:ln>
                    <a:noFill/>
                  </a:ln>
                  <a:solidFill>
                    <a:schemeClr val="bg1">
                      <a:lumMod val="95000"/>
                    </a:schemeClr>
                  </a:solidFill>
                  <a:effectLst/>
                  <a:uLnTx/>
                  <a:uFillTx/>
                </a:endParaRPr>
              </a:p>
            </p:txBody>
          </p:sp>
          <p:sp>
            <p:nvSpPr>
              <p:cNvPr id="15" name="Rectangle 14"/>
              <p:cNvSpPr/>
              <p:nvPr/>
            </p:nvSpPr>
            <p:spPr bwMode="auto">
              <a:xfrm>
                <a:off x="1209815" y="3746367"/>
                <a:ext cx="6424874" cy="644153"/>
              </a:xfrm>
              <a:prstGeom prst="rect">
                <a:avLst/>
              </a:prstGeom>
              <a:solidFill>
                <a:srgbClr val="A6E1EF"/>
              </a:solidFill>
              <a:ln w="9525" cap="flat" cmpd="sng" algn="ctr">
                <a:noFill/>
                <a:prstDash val="solid"/>
                <a:round/>
                <a:headEnd type="none" w="med" len="med"/>
                <a:tailEnd type="none" w="med" len="med"/>
              </a:ln>
              <a:effectLst/>
              <a:extLst/>
            </p:spPr>
            <p:txBody>
              <a:bodyPr vert="horz" wrap="none" lIns="0" tIns="0" rIns="91440" bIns="45720" numCol="1" rtlCol="0" anchor="ctr" anchorCtr="0" compatLnSpc="1">
                <a:prstTxWarp prst="textNoShape">
                  <a:avLst/>
                </a:prstTxWarp>
              </a:bodyPr>
              <a:lstStyle/>
              <a:p>
                <a:pPr marL="571500" marR="0" lvl="2" indent="0" algn="l" defTabSz="1270000" eaLnBrk="1" fontAlgn="auto" latinLnBrk="0" hangingPunct="1">
                  <a:lnSpc>
                    <a:spcPct val="100000"/>
                  </a:lnSpc>
                  <a:spcBef>
                    <a:spcPts val="0"/>
                  </a:spcBef>
                  <a:spcAft>
                    <a:spcPts val="0"/>
                  </a:spcAft>
                  <a:buClrTx/>
                  <a:buSzTx/>
                  <a:buFontTx/>
                  <a:buNone/>
                  <a:tabLst/>
                  <a:defRPr/>
                </a:pPr>
                <a:r>
                  <a:rPr lang="en-GB" sz="1400" kern="0" cap="all" spc="100" dirty="0">
                    <a:solidFill>
                      <a:schemeClr val="bg1"/>
                    </a:solidFill>
                  </a:rPr>
                  <a:t>State</a:t>
                </a:r>
                <a:r>
                  <a:rPr kumimoji="0" lang="en-GB" sz="1400" b="0" i="0" u="none" strike="noStrike" kern="0" cap="all" spc="100" normalizeH="0" baseline="0" noProof="0" dirty="0">
                    <a:ln>
                      <a:noFill/>
                    </a:ln>
                    <a:solidFill>
                      <a:schemeClr val="bg1"/>
                    </a:solidFill>
                    <a:effectLst/>
                    <a:uLnTx/>
                    <a:uFillTx/>
                  </a:rPr>
                  <a:t> Pension</a:t>
                </a:r>
              </a:p>
            </p:txBody>
          </p:sp>
          <p:sp>
            <p:nvSpPr>
              <p:cNvPr id="16" name="TextBox 15"/>
              <p:cNvSpPr txBox="1"/>
              <p:nvPr/>
            </p:nvSpPr>
            <p:spPr>
              <a:xfrm>
                <a:off x="3294887" y="4557232"/>
                <a:ext cx="1872867" cy="27518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100" b="0" i="0" u="none" strike="noStrike" kern="0" cap="all" spc="100" normalizeH="0" noProof="0" dirty="0">
                    <a:ln>
                      <a:noFill/>
                    </a:ln>
                    <a:solidFill>
                      <a:schemeClr val="tx1">
                        <a:lumMod val="50000"/>
                        <a:lumOff val="50000"/>
                      </a:schemeClr>
                    </a:solidFill>
                    <a:effectLst/>
                    <a:uLnTx/>
                    <a:uFillTx/>
                  </a:rPr>
                  <a:t>Age</a:t>
                </a:r>
              </a:p>
            </p:txBody>
          </p:sp>
          <p:sp>
            <p:nvSpPr>
              <p:cNvPr id="17" name="Rectangle 16"/>
              <p:cNvSpPr/>
              <p:nvPr/>
            </p:nvSpPr>
            <p:spPr bwMode="auto">
              <a:xfrm>
                <a:off x="1209815" y="2860858"/>
                <a:ext cx="6424874" cy="459800"/>
              </a:xfrm>
              <a:prstGeom prst="rect">
                <a:avLst/>
              </a:prstGeom>
              <a:solidFill>
                <a:srgbClr val="006D9E"/>
              </a:solidFill>
              <a:ln w="9525" cap="flat" cmpd="sng" algn="ctr">
                <a:noFill/>
                <a:prstDash val="solid"/>
                <a:round/>
                <a:headEnd type="none" w="med" len="med"/>
                <a:tailEnd type="none" w="med" len="med"/>
              </a:ln>
              <a:effectLst/>
              <a:extLst/>
            </p:spPr>
            <p:txBody>
              <a:bodyPr vert="horz" wrap="none" lIns="0" tIns="0" rIns="91440" bIns="45720" numCol="1" rtlCol="0" anchor="ctr" anchorCtr="0" compatLnSpc="1">
                <a:prstTxWarp prst="textNoShape">
                  <a:avLst/>
                </a:prstTxWarp>
              </a:bodyPr>
              <a:lstStyle/>
              <a:p>
                <a:pPr marL="571500" marR="0" lvl="2" indent="0" algn="l" defTabSz="1270000" eaLnBrk="1" fontAlgn="auto" latinLnBrk="0" hangingPunct="1">
                  <a:lnSpc>
                    <a:spcPct val="100000"/>
                  </a:lnSpc>
                  <a:spcBef>
                    <a:spcPts val="0"/>
                  </a:spcBef>
                  <a:spcAft>
                    <a:spcPts val="0"/>
                  </a:spcAft>
                  <a:buClrTx/>
                  <a:buSzTx/>
                  <a:buFontTx/>
                  <a:buNone/>
                  <a:tabLst/>
                  <a:defRPr/>
                </a:pPr>
                <a:r>
                  <a:rPr kumimoji="0" lang="en-GB" sz="1400" b="0" i="0" u="none" strike="noStrike" kern="0" cap="all" spc="100" normalizeH="0" baseline="0" noProof="0" dirty="0">
                    <a:ln>
                      <a:noFill/>
                    </a:ln>
                    <a:solidFill>
                      <a:schemeClr val="bg1">
                        <a:lumMod val="95000"/>
                      </a:schemeClr>
                    </a:solidFill>
                    <a:effectLst/>
                    <a:uLnTx/>
                    <a:uFillTx/>
                  </a:rPr>
                  <a:t>Defensive Investments</a:t>
                </a:r>
              </a:p>
            </p:txBody>
          </p:sp>
          <p:cxnSp>
            <p:nvCxnSpPr>
              <p:cNvPr id="18" name="Straight Connector 17"/>
              <p:cNvCxnSpPr/>
              <p:nvPr/>
            </p:nvCxnSpPr>
            <p:spPr bwMode="auto">
              <a:xfrm flipV="1">
                <a:off x="1211860" y="2851525"/>
                <a:ext cx="6345711" cy="1837"/>
              </a:xfrm>
              <a:prstGeom prst="line">
                <a:avLst/>
              </a:prstGeom>
              <a:noFill/>
              <a:ln w="12700" cap="flat" cmpd="sng" algn="ctr">
                <a:solidFill>
                  <a:schemeClr val="tx1">
                    <a:lumMod val="50000"/>
                    <a:lumOff val="50000"/>
                  </a:schemeClr>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Straight Connector 18"/>
              <p:cNvCxnSpPr/>
              <p:nvPr/>
            </p:nvCxnSpPr>
            <p:spPr bwMode="auto">
              <a:xfrm>
                <a:off x="1211860" y="1257097"/>
                <a:ext cx="6422829" cy="12854"/>
              </a:xfrm>
              <a:prstGeom prst="line">
                <a:avLst/>
              </a:prstGeom>
              <a:noFill/>
              <a:ln w="12700" cap="flat" cmpd="sng" algn="ctr">
                <a:solidFill>
                  <a:schemeClr val="tx1">
                    <a:lumMod val="50000"/>
                    <a:lumOff val="50000"/>
                  </a:schemeClr>
                </a:solidFill>
                <a:prstDash val="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0" name="TextBox 19"/>
              <p:cNvSpPr txBox="1"/>
              <p:nvPr/>
            </p:nvSpPr>
            <p:spPr>
              <a:xfrm rot="16200000">
                <a:off x="242618" y="1889185"/>
                <a:ext cx="1167788" cy="220752"/>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100" i="0" u="none" strike="noStrike" kern="0" cap="all" normalizeH="0" baseline="0" noProof="0" dirty="0">
                    <a:ln>
                      <a:noFill/>
                    </a:ln>
                    <a:solidFill>
                      <a:schemeClr val="tx1">
                        <a:lumMod val="50000"/>
                        <a:lumOff val="50000"/>
                      </a:schemeClr>
                    </a:solidFill>
                    <a:effectLst/>
                    <a:uLnTx/>
                    <a:uFillTx/>
                  </a:rPr>
                  <a:t>Extras</a:t>
                </a:r>
              </a:p>
            </p:txBody>
          </p:sp>
          <p:sp>
            <p:nvSpPr>
              <p:cNvPr id="21" name="TextBox 20"/>
              <p:cNvSpPr txBox="1"/>
              <p:nvPr/>
            </p:nvSpPr>
            <p:spPr>
              <a:xfrm rot="16200000">
                <a:off x="12463" y="3364319"/>
                <a:ext cx="1628002" cy="506432"/>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100" i="0" u="none" strike="noStrike" kern="0" cap="all" normalizeH="0" baseline="0" noProof="0" dirty="0">
                    <a:ln>
                      <a:noFill/>
                    </a:ln>
                    <a:solidFill>
                      <a:schemeClr val="tx1">
                        <a:lumMod val="50000"/>
                        <a:lumOff val="50000"/>
                      </a:schemeClr>
                    </a:solidFill>
                    <a:effectLst/>
                    <a:uLnTx/>
                    <a:uFillTx/>
                  </a:rPr>
                  <a:t>Essentials</a:t>
                </a:r>
              </a:p>
              <a:p>
                <a:pPr marL="0" marR="0" lvl="0" indent="0" algn="ctr" defTabSz="914400" eaLnBrk="1" fontAlgn="auto" latinLnBrk="0" hangingPunct="1">
                  <a:lnSpc>
                    <a:spcPct val="100000"/>
                  </a:lnSpc>
                  <a:spcBef>
                    <a:spcPts val="0"/>
                  </a:spcBef>
                  <a:spcAft>
                    <a:spcPts val="0"/>
                  </a:spcAft>
                  <a:buClrTx/>
                  <a:buSzTx/>
                  <a:buFontTx/>
                  <a:buNone/>
                  <a:tabLst/>
                  <a:defRPr/>
                </a:pPr>
                <a:r>
                  <a:rPr lang="en-GB" sz="1100" kern="0" cap="all" dirty="0">
                    <a:solidFill>
                      <a:schemeClr val="tx1">
                        <a:lumMod val="50000"/>
                        <a:lumOff val="50000"/>
                      </a:schemeClr>
                    </a:solidFill>
                  </a:rPr>
                  <a:t>(e.g. eating &amp; heating)</a:t>
                </a:r>
                <a:endParaRPr kumimoji="0" lang="en-GB" sz="1100" i="0" u="none" strike="noStrike" kern="0" cap="all" normalizeH="0" baseline="0" noProof="0" dirty="0">
                  <a:ln>
                    <a:noFill/>
                  </a:ln>
                  <a:solidFill>
                    <a:schemeClr val="tx1">
                      <a:lumMod val="50000"/>
                      <a:lumOff val="50000"/>
                    </a:schemeClr>
                  </a:solidFill>
                  <a:effectLst/>
                  <a:uLnTx/>
                  <a:uFillTx/>
                </a:endParaRPr>
              </a:p>
            </p:txBody>
          </p:sp>
          <p:cxnSp>
            <p:nvCxnSpPr>
              <p:cNvPr id="22" name="Straight Arrow Connector 21"/>
              <p:cNvCxnSpPr/>
              <p:nvPr/>
            </p:nvCxnSpPr>
            <p:spPr bwMode="auto">
              <a:xfrm flipV="1">
                <a:off x="1200843" y="771181"/>
                <a:ext cx="11017" cy="3624550"/>
              </a:xfrm>
              <a:prstGeom prst="straightConnector1">
                <a:avLst/>
              </a:prstGeom>
              <a:noFill/>
              <a:ln w="12700" cap="flat" cmpd="sng" algn="ctr">
                <a:solidFill>
                  <a:schemeClr val="tx1">
                    <a:lumMod val="50000"/>
                    <a:lumOff val="50000"/>
                  </a:schemeClr>
                </a:solidFill>
                <a:prstDash val="solid"/>
                <a:round/>
                <a:headEnd type="none" w="med" len="med"/>
                <a:tailEnd type="arrow"/>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Straight Arrow Connector 22"/>
              <p:cNvCxnSpPr/>
              <p:nvPr/>
            </p:nvCxnSpPr>
            <p:spPr bwMode="auto">
              <a:xfrm>
                <a:off x="1190034" y="4382878"/>
                <a:ext cx="6534836" cy="0"/>
              </a:xfrm>
              <a:prstGeom prst="straightConnector1">
                <a:avLst/>
              </a:prstGeom>
              <a:noFill/>
              <a:ln w="12700" cap="flat" cmpd="sng" algn="ctr">
                <a:solidFill>
                  <a:schemeClr val="tx1">
                    <a:lumMod val="50000"/>
                    <a:lumOff val="50000"/>
                  </a:schemeClr>
                </a:solidFill>
                <a:prstDash val="solid"/>
                <a:round/>
                <a:headEnd type="none" w="med" len="med"/>
                <a:tailEnd type="arrow"/>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sp>
        <p:nvSpPr>
          <p:cNvPr id="24" name="Oval 23"/>
          <p:cNvSpPr/>
          <p:nvPr/>
        </p:nvSpPr>
        <p:spPr bwMode="auto">
          <a:xfrm>
            <a:off x="6587067" y="4001492"/>
            <a:ext cx="1187740" cy="1129310"/>
          </a:xfrm>
          <a:prstGeom prst="ellipse">
            <a:avLst/>
          </a:prstGeom>
          <a:solidFill>
            <a:srgbClr val="0FB694"/>
          </a:solidFill>
          <a:ln w="9525" cap="flat" cmpd="sng" algn="ctr">
            <a:noFill/>
            <a:prstDash val="solid"/>
            <a:round/>
            <a:headEnd type="none" w="med" len="med"/>
            <a:tailEnd type="none" w="med" len="med"/>
          </a:ln>
          <a:effectLst/>
          <a:extLst/>
        </p:spPr>
        <p:txBody>
          <a:bodyPr vert="horz" wrap="none" lIns="18000" tIns="18000" rIns="18000" bIns="18000" numCol="1" rtlCol="0" anchor="ctr" anchorCtr="1" compatLnSpc="1">
            <a:prstTxWarp prst="textNoShape">
              <a:avLst/>
            </a:prstTxWarp>
          </a:bodyPr>
          <a:lstStyle/>
          <a:p>
            <a:pPr marL="0" marR="0" lvl="0" indent="0" defTabSz="1270000" eaLnBrk="1" fontAlgn="auto" latinLnBrk="0" hangingPunct="1">
              <a:lnSpc>
                <a:spcPct val="100000"/>
              </a:lnSpc>
              <a:spcBef>
                <a:spcPts val="0"/>
              </a:spcBef>
              <a:spcAft>
                <a:spcPts val="0"/>
              </a:spcAft>
              <a:buClrTx/>
              <a:buSzTx/>
              <a:buFontTx/>
              <a:buNone/>
              <a:tabLst/>
              <a:defRPr/>
            </a:pPr>
            <a:r>
              <a:rPr kumimoji="0" lang="en-GB" sz="1100" b="0" i="0" u="none" strike="noStrike" kern="0" cap="all" spc="100" normalizeH="0" noProof="0" dirty="0">
                <a:ln>
                  <a:noFill/>
                </a:ln>
                <a:solidFill>
                  <a:schemeClr val="bg1">
                    <a:lumMod val="95000"/>
                  </a:schemeClr>
                </a:solidFill>
                <a:effectLst/>
                <a:uLnTx/>
                <a:uFillTx/>
              </a:rPr>
              <a:t>Prioritise </a:t>
            </a:r>
            <a:br>
              <a:rPr kumimoji="0" lang="en-GB" sz="1100" b="0" i="0" u="none" strike="noStrike" kern="0" cap="all" spc="100" normalizeH="0" noProof="0" dirty="0">
                <a:ln>
                  <a:noFill/>
                </a:ln>
                <a:solidFill>
                  <a:schemeClr val="bg1">
                    <a:lumMod val="95000"/>
                  </a:schemeClr>
                </a:solidFill>
                <a:effectLst/>
                <a:uLnTx/>
                <a:uFillTx/>
              </a:rPr>
            </a:br>
            <a:r>
              <a:rPr kumimoji="0" lang="en-GB" sz="1100" b="0" i="0" u="none" strike="noStrike" kern="0" cap="all" spc="100" normalizeH="0" noProof="0" dirty="0">
                <a:ln>
                  <a:noFill/>
                </a:ln>
                <a:solidFill>
                  <a:schemeClr val="bg1">
                    <a:lumMod val="95000"/>
                  </a:schemeClr>
                </a:solidFill>
                <a:effectLst/>
                <a:uLnTx/>
                <a:uFillTx/>
              </a:rPr>
              <a:t>certainty</a:t>
            </a:r>
          </a:p>
        </p:txBody>
      </p:sp>
      <p:grpSp>
        <p:nvGrpSpPr>
          <p:cNvPr id="2" name="Group 1"/>
          <p:cNvGrpSpPr/>
          <p:nvPr/>
        </p:nvGrpSpPr>
        <p:grpSpPr>
          <a:xfrm>
            <a:off x="785777" y="1564482"/>
            <a:ext cx="7820157" cy="391323"/>
            <a:chOff x="828112" y="1429010"/>
            <a:chExt cx="7820157" cy="518336"/>
          </a:xfrm>
        </p:grpSpPr>
        <p:sp>
          <p:nvSpPr>
            <p:cNvPr id="25" name="Rounded Rectangle 24"/>
            <p:cNvSpPr/>
            <p:nvPr/>
          </p:nvSpPr>
          <p:spPr bwMode="auto">
            <a:xfrm>
              <a:off x="2624667" y="1429011"/>
              <a:ext cx="2372744" cy="518335"/>
            </a:xfrm>
            <a:prstGeom prst="roundRect">
              <a:avLst/>
            </a:prstGeom>
            <a:solidFill>
              <a:schemeClr val="accent2"/>
            </a:solidFill>
            <a:ln w="38100" cap="flat" cmpd="sng" algn="ctr">
              <a:noFill/>
              <a:prstDash val="solid"/>
              <a:round/>
              <a:headEnd type="none" w="med" len="med"/>
              <a:tailEnd type="none" w="med" len="med"/>
            </a:ln>
            <a:effectLst/>
            <a:extLst/>
          </p:spPr>
          <p:txBody>
            <a:bodyPr vert="horz" wrap="none" lIns="0" tIns="0" rIns="91440" bIns="45720" numCol="1" rtlCol="0" anchor="ctr" anchorCtr="0" compatLnSpc="1">
              <a:prstTxWarp prst="textNoShape">
                <a:avLst/>
              </a:prstTxWarp>
            </a:bodyPr>
            <a:lstStyle/>
            <a:p>
              <a:pPr marL="304772" lvl="1" algn="ctr">
                <a:lnSpc>
                  <a:spcPct val="150000"/>
                </a:lnSpc>
              </a:pPr>
              <a:r>
                <a:rPr lang="en-GB" sz="1400" cap="all" spc="200" dirty="0">
                  <a:solidFill>
                    <a:schemeClr val="bg1"/>
                  </a:solidFill>
                  <a:latin typeface="Arial" charset="0"/>
                  <a:ea typeface="MS PGothic"/>
                </a:rPr>
                <a:t>Sustainability   </a:t>
              </a:r>
              <a:endParaRPr lang="en-GB" sz="1100" cap="all" spc="200" dirty="0">
                <a:solidFill>
                  <a:schemeClr val="bg1"/>
                </a:solidFill>
                <a:latin typeface="Arial" charset="0"/>
                <a:ea typeface="MS PGothic"/>
              </a:endParaRPr>
            </a:p>
          </p:txBody>
        </p:sp>
        <p:sp>
          <p:nvSpPr>
            <p:cNvPr id="26" name="Rounded Rectangle 25"/>
            <p:cNvSpPr/>
            <p:nvPr/>
          </p:nvSpPr>
          <p:spPr bwMode="auto">
            <a:xfrm>
              <a:off x="828112" y="1429010"/>
              <a:ext cx="1728821" cy="518335"/>
            </a:xfrm>
            <a:prstGeom prst="roundRect">
              <a:avLst/>
            </a:prstGeom>
            <a:solidFill>
              <a:srgbClr val="00839D"/>
            </a:solidFill>
            <a:ln w="38100" cap="flat" cmpd="sng" algn="ctr">
              <a:noFill/>
              <a:prstDash val="solid"/>
              <a:round/>
              <a:headEnd type="none" w="med" len="med"/>
              <a:tailEnd type="none" w="med" len="med"/>
            </a:ln>
            <a:effectLst/>
            <a:extLst/>
          </p:spPr>
          <p:txBody>
            <a:bodyPr vert="horz" wrap="none" lIns="0" tIns="0" rIns="91440" bIns="45720" numCol="1" rtlCol="0" anchor="ctr" anchorCtr="0" compatLnSpc="1">
              <a:prstTxWarp prst="textNoShape">
                <a:avLst/>
              </a:prstTxWarp>
            </a:bodyPr>
            <a:lstStyle/>
            <a:p>
              <a:pPr marL="304772" lvl="1" algn="ctr">
                <a:lnSpc>
                  <a:spcPct val="150000"/>
                </a:lnSpc>
              </a:pPr>
              <a:r>
                <a:rPr lang="en-GB" sz="1400" cap="all" spc="200" dirty="0">
                  <a:solidFill>
                    <a:schemeClr val="bg1"/>
                  </a:solidFill>
                  <a:latin typeface="Arial" charset="0"/>
                  <a:ea typeface="MS PGothic"/>
                </a:rPr>
                <a:t>Adequacy  </a:t>
              </a:r>
              <a:endParaRPr lang="en-AU" sz="1100" cap="all" spc="200" dirty="0">
                <a:solidFill>
                  <a:schemeClr val="bg1"/>
                </a:solidFill>
                <a:latin typeface="Arial" charset="0"/>
                <a:ea typeface="MS PGothic"/>
              </a:endParaRPr>
            </a:p>
          </p:txBody>
        </p:sp>
        <p:sp>
          <p:nvSpPr>
            <p:cNvPr id="27" name="Rounded Rectangle 26"/>
            <p:cNvSpPr/>
            <p:nvPr/>
          </p:nvSpPr>
          <p:spPr bwMode="auto">
            <a:xfrm>
              <a:off x="5044443" y="1443519"/>
              <a:ext cx="3603826" cy="503827"/>
            </a:xfrm>
            <a:prstGeom prst="roundRect">
              <a:avLst/>
            </a:prstGeom>
            <a:solidFill>
              <a:srgbClr val="69B8D1"/>
            </a:solidFill>
            <a:ln w="38100" cap="flat" cmpd="sng" algn="ctr">
              <a:noFill/>
              <a:prstDash val="solid"/>
              <a:round/>
              <a:headEnd type="none" w="med" len="med"/>
              <a:tailEnd type="none" w="med" len="med"/>
            </a:ln>
            <a:effectLst/>
            <a:extLst/>
          </p:spPr>
          <p:txBody>
            <a:bodyPr vert="horz" wrap="none" lIns="0" tIns="0" rIns="91440" bIns="45720" numCol="1" rtlCol="0" anchor="ctr" anchorCtr="0" compatLnSpc="1">
              <a:prstTxWarp prst="textNoShape">
                <a:avLst/>
              </a:prstTxWarp>
            </a:bodyPr>
            <a:lstStyle/>
            <a:p>
              <a:pPr marL="304772" lvl="1" algn="ctr">
                <a:lnSpc>
                  <a:spcPct val="100000"/>
                </a:lnSpc>
              </a:pPr>
              <a:r>
                <a:rPr lang="en-GB" sz="1400" cap="all" spc="200" dirty="0">
                  <a:solidFill>
                    <a:schemeClr val="bg1"/>
                  </a:solidFill>
                  <a:latin typeface="Arial" charset="0"/>
                  <a:ea typeface="MS PGothic"/>
                </a:rPr>
                <a:t>Behavioural Finance</a:t>
              </a:r>
              <a:endParaRPr lang="en-GB" sz="1100" cap="all" spc="200" dirty="0">
                <a:solidFill>
                  <a:schemeClr val="bg1"/>
                </a:solidFill>
                <a:latin typeface="Arial" charset="0"/>
                <a:ea typeface="MS PGothic"/>
              </a:endParaRPr>
            </a:p>
          </p:txBody>
        </p:sp>
      </p:grpSp>
      <p:sp>
        <p:nvSpPr>
          <p:cNvPr id="28" name="Title 1"/>
          <p:cNvSpPr>
            <a:spLocks noGrp="1"/>
          </p:cNvSpPr>
          <p:nvPr>
            <p:ph type="title"/>
          </p:nvPr>
        </p:nvSpPr>
        <p:spPr/>
        <p:txBody>
          <a:bodyPr/>
          <a:lstStyle/>
          <a:p>
            <a:r>
              <a:rPr lang="en-GB" dirty="0"/>
              <a:t>Till Death Do Us Part!</a:t>
            </a:r>
            <a:br>
              <a:rPr lang="en-GB" dirty="0"/>
            </a:br>
            <a:r>
              <a:rPr lang="en-GB" spc="200" dirty="0">
                <a:solidFill>
                  <a:schemeClr val="tx2"/>
                </a:solidFill>
              </a:rPr>
              <a:t>Prioritising “Essentials” in retirement</a:t>
            </a:r>
            <a:endParaRPr lang="en-GB" dirty="0"/>
          </a:p>
        </p:txBody>
      </p:sp>
    </p:spTree>
    <p:custDataLst>
      <p:tags r:id="rId1"/>
    </p:custDataLst>
    <p:extLst>
      <p:ext uri="{BB962C8B-B14F-4D97-AF65-F5344CB8AC3E}">
        <p14:creationId xmlns:p14="http://schemas.microsoft.com/office/powerpoint/2010/main" val="2988842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bwMode="auto">
          <a:xfrm>
            <a:off x="380290" y="3557105"/>
            <a:ext cx="8640683" cy="0"/>
          </a:xfrm>
          <a:prstGeom prst="line">
            <a:avLst/>
          </a:prstGeom>
          <a:noFill/>
          <a:ln w="28575" cap="flat" cmpd="sng" algn="ctr">
            <a:solidFill>
              <a:schemeClr val="bg2"/>
            </a:solidFill>
            <a:prstDash val="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Straight Connector 10"/>
          <p:cNvCxnSpPr/>
          <p:nvPr/>
        </p:nvCxnSpPr>
        <p:spPr bwMode="auto">
          <a:xfrm>
            <a:off x="4649058" y="1579157"/>
            <a:ext cx="0" cy="4128585"/>
          </a:xfrm>
          <a:prstGeom prst="line">
            <a:avLst/>
          </a:prstGeom>
          <a:noFill/>
          <a:ln w="28575" cap="flat" cmpd="sng" algn="ctr">
            <a:solidFill>
              <a:schemeClr val="bg2"/>
            </a:solidFill>
            <a:prstDash val="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 name="Rectangle 2"/>
          <p:cNvSpPr/>
          <p:nvPr/>
        </p:nvSpPr>
        <p:spPr>
          <a:xfrm>
            <a:off x="518768" y="1579158"/>
            <a:ext cx="3958636" cy="179162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914400" rtlCol="0" fromWordArt="0" anchor="t" anchorCtr="0" forceAA="0" compatLnSpc="1">
            <a:prstTxWarp prst="textNoShape">
              <a:avLst/>
            </a:prstTxWarp>
            <a:noAutofit/>
          </a:bodyPr>
          <a:lstStyle/>
          <a:p>
            <a:pPr>
              <a:spcBef>
                <a:spcPts val="600"/>
              </a:spcBef>
            </a:pPr>
            <a:r>
              <a:rPr lang="en-US" sz="1600" b="1" kern="1100" cap="all" spc="100" dirty="0">
                <a:solidFill>
                  <a:srgbClr val="00A8C8"/>
                </a:solidFill>
              </a:rPr>
              <a:t>Products</a:t>
            </a:r>
            <a:endParaRPr lang="en-US" sz="1400" b="1" kern="1100" cap="all" spc="100" dirty="0">
              <a:solidFill>
                <a:srgbClr val="000000"/>
              </a:solidFill>
            </a:endParaRPr>
          </a:p>
          <a:p>
            <a:pPr>
              <a:spcBef>
                <a:spcPts val="600"/>
              </a:spcBef>
            </a:pPr>
            <a:r>
              <a:rPr lang="en-US" sz="1400" dirty="0">
                <a:solidFill>
                  <a:srgbClr val="808080"/>
                </a:solidFill>
              </a:rPr>
              <a:t>Costly and complex to navigate as well as ‘shop around’</a:t>
            </a:r>
          </a:p>
          <a:p>
            <a:pPr>
              <a:spcBef>
                <a:spcPts val="600"/>
              </a:spcBef>
            </a:pPr>
            <a:endParaRPr lang="en-US" sz="1400" dirty="0">
              <a:solidFill>
                <a:srgbClr val="808080"/>
              </a:solidFill>
            </a:endParaRPr>
          </a:p>
        </p:txBody>
      </p:sp>
      <p:grpSp>
        <p:nvGrpSpPr>
          <p:cNvPr id="4" name="Group 3"/>
          <p:cNvGrpSpPr/>
          <p:nvPr/>
        </p:nvGrpSpPr>
        <p:grpSpPr>
          <a:xfrm>
            <a:off x="3041446" y="2491502"/>
            <a:ext cx="3207164" cy="2138108"/>
            <a:chOff x="10145374" y="1964247"/>
            <a:chExt cx="3246065" cy="2164043"/>
          </a:xfrm>
        </p:grpSpPr>
        <p:graphicFrame>
          <p:nvGraphicFramePr>
            <p:cNvPr id="5" name="Chart 4"/>
            <p:cNvGraphicFramePr/>
            <p:nvPr>
              <p:extLst>
                <p:ext uri="{D42A27DB-BD31-4B8C-83A1-F6EECF244321}">
                  <p14:modId xmlns:p14="http://schemas.microsoft.com/office/powerpoint/2010/main" val="1143198628"/>
                </p:ext>
              </p:extLst>
            </p:nvPr>
          </p:nvGraphicFramePr>
          <p:xfrm>
            <a:off x="10145374" y="1964247"/>
            <a:ext cx="3246065" cy="2164043"/>
          </p:xfrm>
          <a:graphic>
            <a:graphicData uri="http://schemas.openxmlformats.org/drawingml/2006/chart">
              <c:chart xmlns:c="http://schemas.openxmlformats.org/drawingml/2006/chart" xmlns:r="http://schemas.openxmlformats.org/officeDocument/2006/relationships" r:id="rId3"/>
            </a:graphicData>
          </a:graphic>
        </p:graphicFrame>
        <p:sp>
          <p:nvSpPr>
            <p:cNvPr id="6" name="Oval 5"/>
            <p:cNvSpPr/>
            <p:nvPr/>
          </p:nvSpPr>
          <p:spPr>
            <a:xfrm>
              <a:off x="11122663" y="2387132"/>
              <a:ext cx="1317045" cy="1317044"/>
            </a:xfrm>
            <a:prstGeom prst="ellipse">
              <a:avLst/>
            </a:prstGeom>
            <a:solidFill>
              <a:schemeClr val="bg1"/>
            </a:solidFill>
          </p:spPr>
          <p:txBody>
            <a:bodyPr wrap="square" lIns="0" tIns="0" rIns="0" bIns="0" rtlCol="0" anchor="ctr">
              <a:noAutofit/>
            </a:bodyPr>
            <a:lstStyle/>
            <a:p>
              <a:pPr algn="ctr"/>
              <a:endParaRPr lang="en-US" sz="1400" dirty="0">
                <a:solidFill>
                  <a:srgbClr val="FF0000"/>
                </a:solidFill>
              </a:endParaRPr>
            </a:p>
          </p:txBody>
        </p:sp>
      </p:grpSp>
      <p:sp>
        <p:nvSpPr>
          <p:cNvPr id="13" name="Rectangle 12"/>
          <p:cNvSpPr/>
          <p:nvPr/>
        </p:nvSpPr>
        <p:spPr>
          <a:xfrm>
            <a:off x="518768" y="4629610"/>
            <a:ext cx="4097114" cy="895811"/>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914400" rtlCol="0" fromWordArt="0" anchor="t" anchorCtr="0" forceAA="0" compatLnSpc="1">
            <a:prstTxWarp prst="textNoShape">
              <a:avLst/>
            </a:prstTxWarp>
            <a:noAutofit/>
          </a:bodyPr>
          <a:lstStyle/>
          <a:p>
            <a:pPr>
              <a:spcBef>
                <a:spcPts val="600"/>
              </a:spcBef>
            </a:pPr>
            <a:r>
              <a:rPr lang="en-US" sz="1600" b="1" kern="1100" cap="all" spc="100" dirty="0">
                <a:solidFill>
                  <a:srgbClr val="ED2C67"/>
                </a:solidFill>
              </a:rPr>
              <a:t>Guidance</a:t>
            </a:r>
            <a:endParaRPr lang="en-US" sz="1400" b="1" kern="1100" cap="all" spc="100" dirty="0">
              <a:solidFill>
                <a:srgbClr val="000000"/>
              </a:solidFill>
            </a:endParaRPr>
          </a:p>
          <a:p>
            <a:pPr>
              <a:spcBef>
                <a:spcPts val="600"/>
              </a:spcBef>
            </a:pPr>
            <a:r>
              <a:rPr lang="en-US" sz="1400" dirty="0">
                <a:solidFill>
                  <a:srgbClr val="808080"/>
                </a:solidFill>
              </a:rPr>
              <a:t>Not personal enough, rarely holistic and often not definitive</a:t>
            </a:r>
          </a:p>
          <a:p>
            <a:pPr>
              <a:spcBef>
                <a:spcPts val="600"/>
              </a:spcBef>
            </a:pPr>
            <a:endParaRPr lang="en-US" sz="1400" dirty="0">
              <a:solidFill>
                <a:srgbClr val="808080"/>
              </a:solidFill>
            </a:endParaRPr>
          </a:p>
        </p:txBody>
      </p:sp>
      <p:sp>
        <p:nvSpPr>
          <p:cNvPr id="14" name="Rectangle 13"/>
          <p:cNvSpPr/>
          <p:nvPr/>
        </p:nvSpPr>
        <p:spPr>
          <a:xfrm>
            <a:off x="5046882" y="1579158"/>
            <a:ext cx="3925668" cy="179162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914400" rtlCol="0" fromWordArt="0" anchor="t" anchorCtr="0" forceAA="0" compatLnSpc="1">
            <a:prstTxWarp prst="textNoShape">
              <a:avLst/>
            </a:prstTxWarp>
            <a:noAutofit/>
          </a:bodyPr>
          <a:lstStyle/>
          <a:p>
            <a:pPr algn="r">
              <a:spcBef>
                <a:spcPts val="600"/>
              </a:spcBef>
            </a:pPr>
            <a:r>
              <a:rPr lang="en-US" sz="1600" b="1" kern="1100" cap="all" spc="100" dirty="0">
                <a:solidFill>
                  <a:srgbClr val="0FB694"/>
                </a:solidFill>
              </a:rPr>
              <a:t>Advice</a:t>
            </a:r>
            <a:endParaRPr lang="en-US" sz="1400" b="1" kern="1100" cap="all" spc="100" dirty="0">
              <a:solidFill>
                <a:srgbClr val="0FB694"/>
              </a:solidFill>
            </a:endParaRPr>
          </a:p>
          <a:p>
            <a:pPr algn="r">
              <a:spcBef>
                <a:spcPts val="600"/>
              </a:spcBef>
            </a:pPr>
            <a:r>
              <a:rPr lang="en-US" sz="1400" dirty="0" err="1">
                <a:solidFill>
                  <a:srgbClr val="808080"/>
                </a:solidFill>
              </a:rPr>
              <a:t>Personalised</a:t>
            </a:r>
            <a:r>
              <a:rPr lang="en-US" sz="1400" dirty="0">
                <a:solidFill>
                  <a:srgbClr val="808080"/>
                </a:solidFill>
              </a:rPr>
              <a:t> and holistic, but expensive </a:t>
            </a:r>
          </a:p>
          <a:p>
            <a:pPr algn="r">
              <a:spcBef>
                <a:spcPts val="600"/>
              </a:spcBef>
            </a:pPr>
            <a:endParaRPr lang="en-US" sz="1400" dirty="0">
              <a:solidFill>
                <a:srgbClr val="808080"/>
              </a:solidFill>
            </a:endParaRPr>
          </a:p>
        </p:txBody>
      </p:sp>
      <p:sp>
        <p:nvSpPr>
          <p:cNvPr id="15" name="Rectangle 14"/>
          <p:cNvSpPr/>
          <p:nvPr/>
        </p:nvSpPr>
        <p:spPr>
          <a:xfrm>
            <a:off x="5046882" y="4629610"/>
            <a:ext cx="3925668" cy="1275890"/>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914400" rtlCol="0" fromWordArt="0" anchor="t" anchorCtr="0" forceAA="0" compatLnSpc="1">
            <a:prstTxWarp prst="textNoShape">
              <a:avLst/>
            </a:prstTxWarp>
            <a:noAutofit/>
          </a:bodyPr>
          <a:lstStyle/>
          <a:p>
            <a:pPr algn="r">
              <a:spcBef>
                <a:spcPts val="600"/>
              </a:spcBef>
            </a:pPr>
            <a:r>
              <a:rPr lang="en-US" sz="1600" b="1" kern="1100" cap="all" spc="100" dirty="0">
                <a:solidFill>
                  <a:srgbClr val="FBAE17"/>
                </a:solidFill>
              </a:rPr>
              <a:t>Tools</a:t>
            </a:r>
            <a:endParaRPr lang="en-US" sz="1400" b="1" kern="1100" cap="all" spc="100" dirty="0">
              <a:solidFill>
                <a:srgbClr val="FBAE17"/>
              </a:solidFill>
            </a:endParaRPr>
          </a:p>
          <a:p>
            <a:pPr algn="r">
              <a:spcBef>
                <a:spcPts val="600"/>
              </a:spcBef>
            </a:pPr>
            <a:r>
              <a:rPr lang="en-US" sz="1400" dirty="0">
                <a:solidFill>
                  <a:srgbClr val="808080"/>
                </a:solidFill>
              </a:rPr>
              <a:t>Abundance of calculators, planning/budgeting apps and </a:t>
            </a:r>
            <a:r>
              <a:rPr lang="en-US" sz="1400" dirty="0" err="1">
                <a:solidFill>
                  <a:srgbClr val="808080"/>
                </a:solidFill>
              </a:rPr>
              <a:t>modellers</a:t>
            </a:r>
            <a:r>
              <a:rPr lang="en-US" sz="1400" dirty="0">
                <a:solidFill>
                  <a:srgbClr val="808080"/>
                </a:solidFill>
              </a:rPr>
              <a:t>, but with varying degrees of precision, complexity and accessibility</a:t>
            </a:r>
          </a:p>
          <a:p>
            <a:pPr algn="r">
              <a:spcBef>
                <a:spcPts val="600"/>
              </a:spcBef>
            </a:pPr>
            <a:endParaRPr lang="en-US" sz="1400" dirty="0">
              <a:solidFill>
                <a:srgbClr val="808080"/>
              </a:solidFill>
            </a:endParaRPr>
          </a:p>
        </p:txBody>
      </p:sp>
      <p:sp>
        <p:nvSpPr>
          <p:cNvPr id="16" name="Title 6"/>
          <p:cNvSpPr>
            <a:spLocks noGrp="1"/>
          </p:cNvSpPr>
          <p:nvPr>
            <p:ph type="title"/>
          </p:nvPr>
        </p:nvSpPr>
        <p:spPr>
          <a:xfrm>
            <a:off x="407593" y="381600"/>
            <a:ext cx="8788969" cy="691200"/>
          </a:xfrm>
        </p:spPr>
        <p:txBody>
          <a:bodyPr wrap="square">
            <a:noAutofit/>
          </a:bodyPr>
          <a:lstStyle/>
          <a:p>
            <a:pPr>
              <a:spcBef>
                <a:spcPts val="200"/>
              </a:spcBef>
              <a:spcAft>
                <a:spcPts val="200"/>
              </a:spcAft>
            </a:pPr>
            <a:r>
              <a:rPr lang="en-GB" dirty="0"/>
              <a:t>Till Death Do Us Part!</a:t>
            </a:r>
            <a:br>
              <a:rPr lang="en-GB" dirty="0"/>
            </a:br>
            <a:r>
              <a:rPr lang="en-GB" spc="200" dirty="0">
                <a:solidFill>
                  <a:schemeClr val="tx2"/>
                </a:solidFill>
              </a:rPr>
              <a:t>What is currently available to help individuals?</a:t>
            </a:r>
          </a:p>
        </p:txBody>
      </p:sp>
      <p:pic>
        <p:nvPicPr>
          <p:cNvPr id="17" name="Picture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0506" y="3466909"/>
            <a:ext cx="1449446" cy="1435094"/>
          </a:xfrm>
          <a:prstGeom prst="rect">
            <a:avLst/>
          </a:prstGeom>
        </p:spPr>
      </p:pic>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28782" y="3503092"/>
            <a:ext cx="1292191" cy="1279397"/>
          </a:xfrm>
          <a:prstGeom prst="rect">
            <a:avLst/>
          </a:prstGeom>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728782" y="2268658"/>
            <a:ext cx="1243768" cy="1231453"/>
          </a:xfrm>
          <a:prstGeom prst="rect">
            <a:avLst/>
          </a:prstGeom>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18768" y="2300500"/>
            <a:ext cx="1123421" cy="1112297"/>
          </a:xfrm>
          <a:prstGeom prst="rect">
            <a:avLst/>
          </a:prstGeom>
        </p:spPr>
      </p:pic>
    </p:spTree>
    <p:extLst>
      <p:ext uri="{BB962C8B-B14F-4D97-AF65-F5344CB8AC3E}">
        <p14:creationId xmlns:p14="http://schemas.microsoft.com/office/powerpoint/2010/main" val="38535187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6"/>
          <p:cNvSpPr>
            <a:spLocks noGrp="1"/>
          </p:cNvSpPr>
          <p:nvPr>
            <p:ph type="title"/>
          </p:nvPr>
        </p:nvSpPr>
        <p:spPr>
          <a:xfrm>
            <a:off x="407593" y="381600"/>
            <a:ext cx="8788969" cy="691200"/>
          </a:xfrm>
        </p:spPr>
        <p:txBody>
          <a:bodyPr wrap="square">
            <a:noAutofit/>
          </a:bodyPr>
          <a:lstStyle/>
          <a:p>
            <a:pPr>
              <a:spcBef>
                <a:spcPts val="200"/>
              </a:spcBef>
              <a:spcAft>
                <a:spcPts val="200"/>
              </a:spcAft>
            </a:pPr>
            <a:r>
              <a:rPr lang="en-GB" dirty="0">
                <a:solidFill>
                  <a:schemeClr val="accent2"/>
                </a:solidFill>
              </a:rPr>
              <a:t>Till Death do us part!</a:t>
            </a:r>
            <a:br>
              <a:rPr lang="en-GB" dirty="0"/>
            </a:br>
            <a:r>
              <a:rPr lang="en-GB" spc="200" dirty="0">
                <a:solidFill>
                  <a:schemeClr val="tx2"/>
                </a:solidFill>
              </a:rPr>
              <a:t>What can the industry and academia do to help?</a:t>
            </a:r>
          </a:p>
        </p:txBody>
      </p:sp>
      <p:sp>
        <p:nvSpPr>
          <p:cNvPr id="17" name="AutoShape 3"/>
          <p:cNvSpPr>
            <a:spLocks noChangeArrowheads="1"/>
          </p:cNvSpPr>
          <p:nvPr/>
        </p:nvSpPr>
        <p:spPr bwMode="gray">
          <a:xfrm>
            <a:off x="6688138" y="2861221"/>
            <a:ext cx="2360612" cy="1158875"/>
          </a:xfrm>
          <a:prstGeom prst="chevron">
            <a:avLst>
              <a:gd name="adj" fmla="val 30305"/>
            </a:avLst>
          </a:prstGeom>
          <a:solidFill>
            <a:srgbClr val="FBAE17"/>
          </a:solidFill>
          <a:ln w="9525">
            <a:solidFill>
              <a:schemeClr val="bg1"/>
            </a:solidFill>
            <a:miter lim="800000"/>
            <a:headEnd/>
            <a:tailEnd/>
          </a:ln>
          <a:effectLst/>
          <a:extLst/>
        </p:spPr>
        <p:txBody>
          <a:bodyPr lIns="0" tIns="72000" rIns="72000" bIns="72000" anchor="ctr"/>
          <a:lstStyle>
            <a:lvl1pPr marL="176213" eaLnBrk="0" hangingPunct="0">
              <a:defRPr sz="2000">
                <a:solidFill>
                  <a:schemeClr val="tx1"/>
                </a:solidFill>
                <a:latin typeface="Arial" charset="0"/>
                <a:ea typeface="MS PGothic" pitchFamily="34" charset="-128"/>
              </a:defRPr>
            </a:lvl1pPr>
            <a:lvl2pPr marL="742950" indent="-285750" eaLnBrk="0" hangingPunct="0">
              <a:defRPr sz="2000">
                <a:solidFill>
                  <a:schemeClr val="tx1"/>
                </a:solidFill>
                <a:latin typeface="Arial" charset="0"/>
                <a:ea typeface="MS PGothic" pitchFamily="34" charset="-128"/>
              </a:defRPr>
            </a:lvl2pPr>
            <a:lvl3pPr marL="1143000" indent="-228600" eaLnBrk="0" hangingPunct="0">
              <a:defRPr sz="2000">
                <a:solidFill>
                  <a:schemeClr val="tx1"/>
                </a:solidFill>
                <a:latin typeface="Arial" charset="0"/>
                <a:ea typeface="MS PGothic" pitchFamily="34" charset="-128"/>
              </a:defRPr>
            </a:lvl3pPr>
            <a:lvl4pPr marL="1600200" indent="-228600" eaLnBrk="0" hangingPunct="0">
              <a:defRPr sz="2000">
                <a:solidFill>
                  <a:schemeClr val="tx1"/>
                </a:solidFill>
                <a:latin typeface="Arial" charset="0"/>
                <a:ea typeface="MS PGothic" pitchFamily="34" charset="-128"/>
              </a:defRPr>
            </a:lvl4pPr>
            <a:lvl5pPr marL="2057400" indent="-228600" eaLnBrk="0" hangingPunct="0">
              <a:defRPr sz="2000">
                <a:solidFill>
                  <a:schemeClr val="tx1"/>
                </a:solidFill>
                <a:latin typeface="Arial" charset="0"/>
                <a:ea typeface="MS PGothic" pitchFamily="34" charset="-128"/>
              </a:defRPr>
            </a:lvl5pPr>
            <a:lvl6pPr marL="25146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6pPr>
            <a:lvl7pPr marL="29718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7pPr>
            <a:lvl8pPr marL="34290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8pPr>
            <a:lvl9pPr marL="38862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9pPr>
          </a:lstStyle>
          <a:p>
            <a:pPr algn="ctr"/>
            <a:r>
              <a:rPr lang="en-GB" sz="1300" cap="all" spc="100" dirty="0">
                <a:solidFill>
                  <a:srgbClr val="FFFFFF"/>
                </a:solidFill>
              </a:rPr>
              <a:t>Security</a:t>
            </a:r>
            <a:endParaRPr lang="en-US" sz="1300" cap="all" spc="100" dirty="0">
              <a:solidFill>
                <a:srgbClr val="FFFFFF"/>
              </a:solidFill>
            </a:endParaRPr>
          </a:p>
        </p:txBody>
      </p:sp>
      <p:sp>
        <p:nvSpPr>
          <p:cNvPr id="18" name="AutoShape 4"/>
          <p:cNvSpPr>
            <a:spLocks noChangeArrowheads="1"/>
          </p:cNvSpPr>
          <p:nvPr/>
        </p:nvSpPr>
        <p:spPr bwMode="gray">
          <a:xfrm>
            <a:off x="4662488" y="2861221"/>
            <a:ext cx="2362286" cy="1158875"/>
          </a:xfrm>
          <a:prstGeom prst="chevron">
            <a:avLst>
              <a:gd name="adj" fmla="val 30309"/>
            </a:avLst>
          </a:prstGeom>
          <a:solidFill>
            <a:srgbClr val="0FB694"/>
          </a:solidFill>
          <a:ln w="9525">
            <a:solidFill>
              <a:schemeClr val="bg1"/>
            </a:solidFill>
            <a:miter lim="800000"/>
            <a:headEnd/>
            <a:tailEnd/>
          </a:ln>
          <a:effectLst/>
          <a:extLst/>
        </p:spPr>
        <p:txBody>
          <a:bodyPr lIns="0" tIns="72000" rIns="72000" bIns="72000" anchor="ctr"/>
          <a:lstStyle>
            <a:lvl1pPr marL="176213" eaLnBrk="0" hangingPunct="0">
              <a:defRPr sz="2000">
                <a:solidFill>
                  <a:schemeClr val="tx1"/>
                </a:solidFill>
                <a:latin typeface="Arial" charset="0"/>
                <a:ea typeface="MS PGothic" pitchFamily="34" charset="-128"/>
              </a:defRPr>
            </a:lvl1pPr>
            <a:lvl2pPr marL="742950" indent="-285750" eaLnBrk="0" hangingPunct="0">
              <a:defRPr sz="2000">
                <a:solidFill>
                  <a:schemeClr val="tx1"/>
                </a:solidFill>
                <a:latin typeface="Arial" charset="0"/>
                <a:ea typeface="MS PGothic" pitchFamily="34" charset="-128"/>
              </a:defRPr>
            </a:lvl2pPr>
            <a:lvl3pPr marL="1143000" indent="-228600" eaLnBrk="0" hangingPunct="0">
              <a:defRPr sz="2000">
                <a:solidFill>
                  <a:schemeClr val="tx1"/>
                </a:solidFill>
                <a:latin typeface="Arial" charset="0"/>
                <a:ea typeface="MS PGothic" pitchFamily="34" charset="-128"/>
              </a:defRPr>
            </a:lvl3pPr>
            <a:lvl4pPr marL="1600200" indent="-228600" eaLnBrk="0" hangingPunct="0">
              <a:defRPr sz="2000">
                <a:solidFill>
                  <a:schemeClr val="tx1"/>
                </a:solidFill>
                <a:latin typeface="Arial" charset="0"/>
                <a:ea typeface="MS PGothic" pitchFamily="34" charset="-128"/>
              </a:defRPr>
            </a:lvl4pPr>
            <a:lvl5pPr marL="2057400" indent="-228600" eaLnBrk="0" hangingPunct="0">
              <a:defRPr sz="2000">
                <a:solidFill>
                  <a:schemeClr val="tx1"/>
                </a:solidFill>
                <a:latin typeface="Arial" charset="0"/>
                <a:ea typeface="MS PGothic" pitchFamily="34" charset="-128"/>
              </a:defRPr>
            </a:lvl5pPr>
            <a:lvl6pPr marL="25146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6pPr>
            <a:lvl7pPr marL="29718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7pPr>
            <a:lvl8pPr marL="34290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8pPr>
            <a:lvl9pPr marL="38862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9pPr>
          </a:lstStyle>
          <a:p>
            <a:pPr algn="ctr"/>
            <a:r>
              <a:rPr lang="en-US" sz="1300" cap="all" spc="100" dirty="0">
                <a:solidFill>
                  <a:srgbClr val="FFFFFF"/>
                </a:solidFill>
              </a:rPr>
              <a:t>Simplicity</a:t>
            </a:r>
          </a:p>
        </p:txBody>
      </p:sp>
      <p:sp>
        <p:nvSpPr>
          <p:cNvPr id="19" name="AutoShape 5"/>
          <p:cNvSpPr>
            <a:spLocks noChangeArrowheads="1"/>
          </p:cNvSpPr>
          <p:nvPr/>
        </p:nvSpPr>
        <p:spPr bwMode="gray">
          <a:xfrm>
            <a:off x="2638425" y="2861221"/>
            <a:ext cx="2360612" cy="1158875"/>
          </a:xfrm>
          <a:prstGeom prst="chevron">
            <a:avLst>
              <a:gd name="adj" fmla="val 30305"/>
            </a:avLst>
          </a:prstGeom>
          <a:solidFill>
            <a:srgbClr val="ED2C67"/>
          </a:solidFill>
          <a:ln w="9525">
            <a:solidFill>
              <a:schemeClr val="bg1"/>
            </a:solidFill>
            <a:miter lim="800000"/>
            <a:headEnd/>
            <a:tailEnd/>
          </a:ln>
          <a:effectLst/>
          <a:extLst/>
        </p:spPr>
        <p:txBody>
          <a:bodyPr lIns="0" tIns="72000" rIns="72000" bIns="72000" anchor="ctr"/>
          <a:lstStyle>
            <a:lvl1pPr marL="179388" eaLnBrk="0" hangingPunct="0">
              <a:defRPr sz="2000">
                <a:solidFill>
                  <a:schemeClr val="tx1"/>
                </a:solidFill>
                <a:latin typeface="Arial" charset="0"/>
                <a:ea typeface="MS PGothic" pitchFamily="34" charset="-128"/>
              </a:defRPr>
            </a:lvl1pPr>
            <a:lvl2pPr marL="742950" indent="-285750" eaLnBrk="0" hangingPunct="0">
              <a:defRPr sz="2000">
                <a:solidFill>
                  <a:schemeClr val="tx1"/>
                </a:solidFill>
                <a:latin typeface="Arial" charset="0"/>
                <a:ea typeface="MS PGothic" pitchFamily="34" charset="-128"/>
              </a:defRPr>
            </a:lvl2pPr>
            <a:lvl3pPr marL="1143000" indent="-228600" eaLnBrk="0" hangingPunct="0">
              <a:defRPr sz="2000">
                <a:solidFill>
                  <a:schemeClr val="tx1"/>
                </a:solidFill>
                <a:latin typeface="Arial" charset="0"/>
                <a:ea typeface="MS PGothic" pitchFamily="34" charset="-128"/>
              </a:defRPr>
            </a:lvl3pPr>
            <a:lvl4pPr marL="1600200" indent="-228600" eaLnBrk="0" hangingPunct="0">
              <a:defRPr sz="2000">
                <a:solidFill>
                  <a:schemeClr val="tx1"/>
                </a:solidFill>
                <a:latin typeface="Arial" charset="0"/>
                <a:ea typeface="MS PGothic" pitchFamily="34" charset="-128"/>
              </a:defRPr>
            </a:lvl4pPr>
            <a:lvl5pPr marL="2057400" indent="-228600" eaLnBrk="0" hangingPunct="0">
              <a:defRPr sz="2000">
                <a:solidFill>
                  <a:schemeClr val="tx1"/>
                </a:solidFill>
                <a:latin typeface="Arial" charset="0"/>
                <a:ea typeface="MS PGothic" pitchFamily="34" charset="-128"/>
              </a:defRPr>
            </a:lvl5pPr>
            <a:lvl6pPr marL="25146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6pPr>
            <a:lvl7pPr marL="29718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7pPr>
            <a:lvl8pPr marL="34290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8pPr>
            <a:lvl9pPr marL="38862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9pPr>
          </a:lstStyle>
          <a:p>
            <a:pPr algn="ctr"/>
            <a:r>
              <a:rPr lang="en-US" sz="1300" cap="all" spc="100" dirty="0">
                <a:solidFill>
                  <a:srgbClr val="FFFFFF"/>
                </a:solidFill>
              </a:rPr>
              <a:t>Accessibility</a:t>
            </a:r>
          </a:p>
        </p:txBody>
      </p:sp>
      <p:sp>
        <p:nvSpPr>
          <p:cNvPr id="20" name="AutoShape 6"/>
          <p:cNvSpPr>
            <a:spLocks noChangeArrowheads="1"/>
          </p:cNvSpPr>
          <p:nvPr/>
        </p:nvSpPr>
        <p:spPr bwMode="gray">
          <a:xfrm>
            <a:off x="614363" y="2861221"/>
            <a:ext cx="2360612" cy="1158875"/>
          </a:xfrm>
          <a:prstGeom prst="homePlate">
            <a:avLst>
              <a:gd name="adj" fmla="val 30305"/>
            </a:avLst>
          </a:prstGeom>
          <a:solidFill>
            <a:srgbClr val="00A8C8"/>
          </a:solidFill>
          <a:ln w="9525">
            <a:solidFill>
              <a:schemeClr val="bg1"/>
            </a:solidFill>
            <a:miter lim="800000"/>
            <a:headEnd/>
            <a:tailEnd/>
          </a:ln>
          <a:effectLst/>
          <a:extLst/>
        </p:spPr>
        <p:txBody>
          <a:bodyPr lIns="0" tIns="72000" rIns="72000" bIns="72000" anchor="ctr"/>
          <a:lstStyle>
            <a:lvl1pPr marL="171450" eaLnBrk="0" hangingPunct="0">
              <a:defRPr sz="2000">
                <a:solidFill>
                  <a:schemeClr val="tx1"/>
                </a:solidFill>
                <a:latin typeface="Arial" charset="0"/>
                <a:ea typeface="MS PGothic" pitchFamily="34" charset="-128"/>
              </a:defRPr>
            </a:lvl1pPr>
            <a:lvl2pPr marL="742950" indent="-285750" eaLnBrk="0" hangingPunct="0">
              <a:defRPr sz="2000">
                <a:solidFill>
                  <a:schemeClr val="tx1"/>
                </a:solidFill>
                <a:latin typeface="Arial" charset="0"/>
                <a:ea typeface="MS PGothic" pitchFamily="34" charset="-128"/>
              </a:defRPr>
            </a:lvl2pPr>
            <a:lvl3pPr marL="1143000" indent="-228600" eaLnBrk="0" hangingPunct="0">
              <a:defRPr sz="2000">
                <a:solidFill>
                  <a:schemeClr val="tx1"/>
                </a:solidFill>
                <a:latin typeface="Arial" charset="0"/>
                <a:ea typeface="MS PGothic" pitchFamily="34" charset="-128"/>
              </a:defRPr>
            </a:lvl3pPr>
            <a:lvl4pPr marL="1600200" indent="-228600" eaLnBrk="0" hangingPunct="0">
              <a:defRPr sz="2000">
                <a:solidFill>
                  <a:schemeClr val="tx1"/>
                </a:solidFill>
                <a:latin typeface="Arial" charset="0"/>
                <a:ea typeface="MS PGothic" pitchFamily="34" charset="-128"/>
              </a:defRPr>
            </a:lvl4pPr>
            <a:lvl5pPr marL="2057400" indent="-228600" eaLnBrk="0" hangingPunct="0">
              <a:defRPr sz="2000">
                <a:solidFill>
                  <a:schemeClr val="tx1"/>
                </a:solidFill>
                <a:latin typeface="Arial" charset="0"/>
                <a:ea typeface="MS PGothic" pitchFamily="34" charset="-128"/>
              </a:defRPr>
            </a:lvl5pPr>
            <a:lvl6pPr marL="25146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6pPr>
            <a:lvl7pPr marL="29718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7pPr>
            <a:lvl8pPr marL="34290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8pPr>
            <a:lvl9pPr marL="38862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9pPr>
          </a:lstStyle>
          <a:p>
            <a:pPr algn="ctr"/>
            <a:r>
              <a:rPr lang="en-US" sz="1300" cap="all" spc="100" dirty="0" err="1">
                <a:solidFill>
                  <a:srgbClr val="FFFFFF"/>
                </a:solidFill>
              </a:rPr>
              <a:t>Personalisation</a:t>
            </a:r>
            <a:endParaRPr lang="en-US" sz="1300" cap="all" spc="100" dirty="0">
              <a:solidFill>
                <a:srgbClr val="FFFFFF"/>
              </a:solidFill>
            </a:endParaRPr>
          </a:p>
        </p:txBody>
      </p:sp>
      <p:sp>
        <p:nvSpPr>
          <p:cNvPr id="21" name="Rectangle 20"/>
          <p:cNvSpPr>
            <a:spLocks noChangeArrowheads="1"/>
          </p:cNvSpPr>
          <p:nvPr/>
        </p:nvSpPr>
        <p:spPr bwMode="gray">
          <a:xfrm>
            <a:off x="625475" y="4182021"/>
            <a:ext cx="1937042"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marL="134938" indent="-134938" eaLnBrk="0" hangingPunct="0">
              <a:defRPr sz="2000">
                <a:solidFill>
                  <a:schemeClr val="tx1"/>
                </a:solidFill>
                <a:latin typeface="Arial" charset="0"/>
                <a:ea typeface="MS PGothic" pitchFamily="34" charset="-128"/>
              </a:defRPr>
            </a:lvl1pPr>
            <a:lvl2pPr marL="287338" indent="-139700" eaLnBrk="0" hangingPunct="0">
              <a:defRPr sz="2000">
                <a:solidFill>
                  <a:schemeClr val="tx1"/>
                </a:solidFill>
                <a:latin typeface="Arial" charset="0"/>
                <a:ea typeface="MS PGothic" pitchFamily="34" charset="-128"/>
              </a:defRPr>
            </a:lvl2pPr>
            <a:lvl3pPr marL="1143000" indent="-228600" eaLnBrk="0" hangingPunct="0">
              <a:defRPr sz="2000">
                <a:solidFill>
                  <a:schemeClr val="tx1"/>
                </a:solidFill>
                <a:latin typeface="Arial" charset="0"/>
                <a:ea typeface="MS PGothic" pitchFamily="34" charset="-128"/>
              </a:defRPr>
            </a:lvl3pPr>
            <a:lvl4pPr marL="1600200" indent="-228600" eaLnBrk="0" hangingPunct="0">
              <a:defRPr sz="2000">
                <a:solidFill>
                  <a:schemeClr val="tx1"/>
                </a:solidFill>
                <a:latin typeface="Arial" charset="0"/>
                <a:ea typeface="MS PGothic" pitchFamily="34" charset="-128"/>
              </a:defRPr>
            </a:lvl4pPr>
            <a:lvl5pPr marL="2057400" indent="-228600" eaLnBrk="0" hangingPunct="0">
              <a:defRPr sz="2000">
                <a:solidFill>
                  <a:schemeClr val="tx1"/>
                </a:solidFill>
                <a:latin typeface="Arial" charset="0"/>
                <a:ea typeface="MS PGothic" pitchFamily="34" charset="-128"/>
              </a:defRPr>
            </a:lvl5pPr>
            <a:lvl6pPr marL="25146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6pPr>
            <a:lvl7pPr marL="29718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7pPr>
            <a:lvl8pPr marL="34290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8pPr>
            <a:lvl9pPr marL="38862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9pPr>
          </a:lstStyle>
          <a:p>
            <a:pPr eaLnBrk="1" hangingPunct="1">
              <a:spcBef>
                <a:spcPct val="60000"/>
              </a:spcBef>
              <a:buClr>
                <a:schemeClr val="accent2"/>
              </a:buClr>
              <a:buFontTx/>
              <a:buChar char="•"/>
            </a:pPr>
            <a:r>
              <a:rPr lang="en-GB" altLang="en-US" sz="1200" dirty="0">
                <a:solidFill>
                  <a:srgbClr val="808080"/>
                </a:solidFill>
                <a:cs typeface="Arial" charset="0"/>
              </a:rPr>
              <a:t>Data science</a:t>
            </a:r>
          </a:p>
        </p:txBody>
      </p:sp>
      <p:sp>
        <p:nvSpPr>
          <p:cNvPr id="22" name="Rectangle 21"/>
          <p:cNvSpPr>
            <a:spLocks noChangeArrowheads="1"/>
          </p:cNvSpPr>
          <p:nvPr/>
        </p:nvSpPr>
        <p:spPr bwMode="gray">
          <a:xfrm>
            <a:off x="2651125" y="4182021"/>
            <a:ext cx="1937042"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marL="134938" indent="-134938" eaLnBrk="0" hangingPunct="0">
              <a:defRPr sz="2000">
                <a:solidFill>
                  <a:schemeClr val="tx1"/>
                </a:solidFill>
                <a:latin typeface="Arial" charset="0"/>
                <a:ea typeface="MS PGothic" pitchFamily="34" charset="-128"/>
              </a:defRPr>
            </a:lvl1pPr>
            <a:lvl2pPr marL="287338" indent="-139700" eaLnBrk="0" hangingPunct="0">
              <a:defRPr sz="2000">
                <a:solidFill>
                  <a:schemeClr val="tx1"/>
                </a:solidFill>
                <a:latin typeface="Arial" charset="0"/>
                <a:ea typeface="MS PGothic" pitchFamily="34" charset="-128"/>
              </a:defRPr>
            </a:lvl2pPr>
            <a:lvl3pPr marL="1143000" indent="-228600" eaLnBrk="0" hangingPunct="0">
              <a:defRPr sz="2000">
                <a:solidFill>
                  <a:schemeClr val="tx1"/>
                </a:solidFill>
                <a:latin typeface="Arial" charset="0"/>
                <a:ea typeface="MS PGothic" pitchFamily="34" charset="-128"/>
              </a:defRPr>
            </a:lvl3pPr>
            <a:lvl4pPr marL="1600200" indent="-228600" eaLnBrk="0" hangingPunct="0">
              <a:defRPr sz="2000">
                <a:solidFill>
                  <a:schemeClr val="tx1"/>
                </a:solidFill>
                <a:latin typeface="Arial" charset="0"/>
                <a:ea typeface="MS PGothic" pitchFamily="34" charset="-128"/>
              </a:defRPr>
            </a:lvl4pPr>
            <a:lvl5pPr marL="2057400" indent="-228600" eaLnBrk="0" hangingPunct="0">
              <a:defRPr sz="2000">
                <a:solidFill>
                  <a:schemeClr val="tx1"/>
                </a:solidFill>
                <a:latin typeface="Arial" charset="0"/>
                <a:ea typeface="MS PGothic" pitchFamily="34" charset="-128"/>
              </a:defRPr>
            </a:lvl5pPr>
            <a:lvl6pPr marL="25146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6pPr>
            <a:lvl7pPr marL="29718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7pPr>
            <a:lvl8pPr marL="34290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8pPr>
            <a:lvl9pPr marL="38862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9pPr>
          </a:lstStyle>
          <a:p>
            <a:pPr eaLnBrk="1" hangingPunct="1">
              <a:spcBef>
                <a:spcPct val="60000"/>
              </a:spcBef>
              <a:buClr>
                <a:srgbClr val="ED2C67"/>
              </a:buClr>
              <a:buFontTx/>
              <a:buChar char="•"/>
            </a:pPr>
            <a:r>
              <a:rPr lang="en-GB" altLang="en-US" sz="1200" dirty="0">
                <a:solidFill>
                  <a:srgbClr val="808080"/>
                </a:solidFill>
                <a:cs typeface="Arial" charset="0"/>
              </a:rPr>
              <a:t>Technology</a:t>
            </a:r>
          </a:p>
          <a:p>
            <a:pPr eaLnBrk="1" hangingPunct="1">
              <a:spcBef>
                <a:spcPct val="60000"/>
              </a:spcBef>
              <a:buClr>
                <a:srgbClr val="ED2C67"/>
              </a:buClr>
              <a:buFontTx/>
              <a:buChar char="•"/>
            </a:pPr>
            <a:r>
              <a:rPr lang="en-GB" altLang="en-US" sz="1200" dirty="0">
                <a:solidFill>
                  <a:srgbClr val="808080"/>
                </a:solidFill>
                <a:cs typeface="Arial" charset="0"/>
              </a:rPr>
              <a:t>Cost</a:t>
            </a:r>
          </a:p>
          <a:p>
            <a:pPr eaLnBrk="1" hangingPunct="1">
              <a:spcBef>
                <a:spcPct val="60000"/>
              </a:spcBef>
              <a:buClr>
                <a:srgbClr val="ED2C67"/>
              </a:buClr>
              <a:buFontTx/>
              <a:buChar char="•"/>
            </a:pPr>
            <a:r>
              <a:rPr lang="en-GB" altLang="en-US" sz="1200" dirty="0" err="1">
                <a:solidFill>
                  <a:srgbClr val="808080"/>
                </a:solidFill>
                <a:cs typeface="Arial" charset="0"/>
              </a:rPr>
              <a:t>Robo</a:t>
            </a:r>
            <a:r>
              <a:rPr lang="en-GB" altLang="en-US" sz="1200" dirty="0">
                <a:solidFill>
                  <a:srgbClr val="808080"/>
                </a:solidFill>
                <a:cs typeface="Arial" charset="0"/>
              </a:rPr>
              <a:t>-advice</a:t>
            </a:r>
          </a:p>
        </p:txBody>
      </p:sp>
      <p:sp>
        <p:nvSpPr>
          <p:cNvPr id="23" name="Rectangle 22"/>
          <p:cNvSpPr>
            <a:spLocks noChangeArrowheads="1"/>
          </p:cNvSpPr>
          <p:nvPr/>
        </p:nvSpPr>
        <p:spPr bwMode="gray">
          <a:xfrm>
            <a:off x="4678363" y="4182021"/>
            <a:ext cx="1937041"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marL="134938" indent="-134938" eaLnBrk="0" hangingPunct="0">
              <a:defRPr sz="2000">
                <a:solidFill>
                  <a:schemeClr val="tx1"/>
                </a:solidFill>
                <a:latin typeface="Arial" charset="0"/>
                <a:ea typeface="MS PGothic" pitchFamily="34" charset="-128"/>
              </a:defRPr>
            </a:lvl1pPr>
            <a:lvl2pPr marL="287338" indent="-139700" eaLnBrk="0" hangingPunct="0">
              <a:defRPr sz="2000">
                <a:solidFill>
                  <a:schemeClr val="tx1"/>
                </a:solidFill>
                <a:latin typeface="Arial" charset="0"/>
                <a:ea typeface="MS PGothic" pitchFamily="34" charset="-128"/>
              </a:defRPr>
            </a:lvl2pPr>
            <a:lvl3pPr marL="1143000" indent="-228600" eaLnBrk="0" hangingPunct="0">
              <a:defRPr sz="2000">
                <a:solidFill>
                  <a:schemeClr val="tx1"/>
                </a:solidFill>
                <a:latin typeface="Arial" charset="0"/>
                <a:ea typeface="MS PGothic" pitchFamily="34" charset="-128"/>
              </a:defRPr>
            </a:lvl3pPr>
            <a:lvl4pPr marL="1600200" indent="-228600" eaLnBrk="0" hangingPunct="0">
              <a:defRPr sz="2000">
                <a:solidFill>
                  <a:schemeClr val="tx1"/>
                </a:solidFill>
                <a:latin typeface="Arial" charset="0"/>
                <a:ea typeface="MS PGothic" pitchFamily="34" charset="-128"/>
              </a:defRPr>
            </a:lvl4pPr>
            <a:lvl5pPr marL="2057400" indent="-228600" eaLnBrk="0" hangingPunct="0">
              <a:defRPr sz="2000">
                <a:solidFill>
                  <a:schemeClr val="tx1"/>
                </a:solidFill>
                <a:latin typeface="Arial" charset="0"/>
                <a:ea typeface="MS PGothic" pitchFamily="34" charset="-128"/>
              </a:defRPr>
            </a:lvl5pPr>
            <a:lvl6pPr marL="25146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6pPr>
            <a:lvl7pPr marL="29718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7pPr>
            <a:lvl8pPr marL="34290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8pPr>
            <a:lvl9pPr marL="38862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9pPr>
          </a:lstStyle>
          <a:p>
            <a:pPr eaLnBrk="1" hangingPunct="1">
              <a:spcBef>
                <a:spcPct val="60000"/>
              </a:spcBef>
              <a:buClr>
                <a:srgbClr val="0FB694"/>
              </a:buClr>
              <a:buFontTx/>
              <a:buChar char="•"/>
            </a:pPr>
            <a:r>
              <a:rPr lang="en-GB" altLang="en-US" sz="1200" dirty="0">
                <a:solidFill>
                  <a:srgbClr val="808080"/>
                </a:solidFill>
                <a:cs typeface="Arial" charset="0"/>
              </a:rPr>
              <a:t>AI</a:t>
            </a:r>
          </a:p>
          <a:p>
            <a:pPr eaLnBrk="1" hangingPunct="1">
              <a:spcBef>
                <a:spcPct val="60000"/>
              </a:spcBef>
              <a:buClr>
                <a:srgbClr val="0FB694"/>
              </a:buClr>
              <a:buFontTx/>
              <a:buChar char="•"/>
            </a:pPr>
            <a:r>
              <a:rPr lang="en-GB" altLang="en-US" sz="1200" dirty="0" err="1">
                <a:solidFill>
                  <a:srgbClr val="808080"/>
                </a:solidFill>
                <a:cs typeface="Arial" charset="0"/>
              </a:rPr>
              <a:t>Robo</a:t>
            </a:r>
            <a:r>
              <a:rPr lang="en-GB" altLang="en-US" sz="1200" dirty="0">
                <a:solidFill>
                  <a:srgbClr val="808080"/>
                </a:solidFill>
                <a:cs typeface="Arial" charset="0"/>
              </a:rPr>
              <a:t>-management</a:t>
            </a:r>
          </a:p>
          <a:p>
            <a:pPr eaLnBrk="1" hangingPunct="1">
              <a:spcBef>
                <a:spcPct val="60000"/>
              </a:spcBef>
              <a:buClr>
                <a:srgbClr val="0FB694"/>
              </a:buClr>
              <a:buFontTx/>
              <a:buChar char="•"/>
            </a:pPr>
            <a:r>
              <a:rPr lang="en-GB" altLang="en-US" sz="1200" dirty="0">
                <a:solidFill>
                  <a:srgbClr val="808080"/>
                </a:solidFill>
                <a:cs typeface="Arial" charset="0"/>
              </a:rPr>
              <a:t>Machine Learning</a:t>
            </a:r>
          </a:p>
        </p:txBody>
      </p:sp>
      <p:sp>
        <p:nvSpPr>
          <p:cNvPr id="24" name="Rectangle 23"/>
          <p:cNvSpPr>
            <a:spLocks noChangeArrowheads="1"/>
          </p:cNvSpPr>
          <p:nvPr/>
        </p:nvSpPr>
        <p:spPr bwMode="gray">
          <a:xfrm>
            <a:off x="6705600" y="4182021"/>
            <a:ext cx="1937042" cy="46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marL="134938" indent="-134938" eaLnBrk="0" hangingPunct="0">
              <a:defRPr sz="2000">
                <a:solidFill>
                  <a:schemeClr val="tx1"/>
                </a:solidFill>
                <a:latin typeface="Arial" charset="0"/>
                <a:ea typeface="MS PGothic" pitchFamily="34" charset="-128"/>
              </a:defRPr>
            </a:lvl1pPr>
            <a:lvl2pPr marL="287338" indent="-139700" eaLnBrk="0" hangingPunct="0">
              <a:defRPr sz="2000">
                <a:solidFill>
                  <a:schemeClr val="tx1"/>
                </a:solidFill>
                <a:latin typeface="Arial" charset="0"/>
                <a:ea typeface="MS PGothic" pitchFamily="34" charset="-128"/>
              </a:defRPr>
            </a:lvl2pPr>
            <a:lvl3pPr marL="1143000" indent="-228600" eaLnBrk="0" hangingPunct="0">
              <a:defRPr sz="2000">
                <a:solidFill>
                  <a:schemeClr val="tx1"/>
                </a:solidFill>
                <a:latin typeface="Arial" charset="0"/>
                <a:ea typeface="MS PGothic" pitchFamily="34" charset="-128"/>
              </a:defRPr>
            </a:lvl3pPr>
            <a:lvl4pPr marL="1600200" indent="-228600" eaLnBrk="0" hangingPunct="0">
              <a:defRPr sz="2000">
                <a:solidFill>
                  <a:schemeClr val="tx1"/>
                </a:solidFill>
                <a:latin typeface="Arial" charset="0"/>
                <a:ea typeface="MS PGothic" pitchFamily="34" charset="-128"/>
              </a:defRPr>
            </a:lvl4pPr>
            <a:lvl5pPr marL="2057400" indent="-228600" eaLnBrk="0" hangingPunct="0">
              <a:defRPr sz="2000">
                <a:solidFill>
                  <a:schemeClr val="tx1"/>
                </a:solidFill>
                <a:latin typeface="Arial" charset="0"/>
                <a:ea typeface="MS PGothic" pitchFamily="34" charset="-128"/>
              </a:defRPr>
            </a:lvl5pPr>
            <a:lvl6pPr marL="25146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6pPr>
            <a:lvl7pPr marL="29718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7pPr>
            <a:lvl8pPr marL="34290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8pPr>
            <a:lvl9pPr marL="3886200" indent="-228600" algn="ctr" eaLnBrk="0" fontAlgn="base" hangingPunct="0">
              <a:lnSpc>
                <a:spcPct val="86000"/>
              </a:lnSpc>
              <a:spcBef>
                <a:spcPct val="0"/>
              </a:spcBef>
              <a:spcAft>
                <a:spcPct val="0"/>
              </a:spcAft>
              <a:defRPr sz="2000">
                <a:solidFill>
                  <a:schemeClr val="tx1"/>
                </a:solidFill>
                <a:latin typeface="Arial" charset="0"/>
                <a:ea typeface="MS PGothic" pitchFamily="34" charset="-128"/>
              </a:defRPr>
            </a:lvl9pPr>
          </a:lstStyle>
          <a:p>
            <a:pPr eaLnBrk="1" hangingPunct="1">
              <a:spcBef>
                <a:spcPct val="60000"/>
              </a:spcBef>
              <a:buClr>
                <a:srgbClr val="FBAE17"/>
              </a:buClr>
              <a:buFontTx/>
              <a:buChar char="•"/>
            </a:pPr>
            <a:r>
              <a:rPr lang="en-GB" altLang="en-US" sz="1200" dirty="0">
                <a:solidFill>
                  <a:srgbClr val="808080"/>
                </a:solidFill>
                <a:cs typeface="Arial" charset="0"/>
              </a:rPr>
              <a:t>Trust-building initiatives</a:t>
            </a:r>
          </a:p>
        </p:txBody>
      </p:sp>
      <p:sp>
        <p:nvSpPr>
          <p:cNvPr id="29" name="TextBox 28"/>
          <p:cNvSpPr txBox="1"/>
          <p:nvPr/>
        </p:nvSpPr>
        <p:spPr>
          <a:xfrm>
            <a:off x="838200" y="1847850"/>
            <a:ext cx="7734300" cy="514738"/>
          </a:xfrm>
          <a:prstGeom prst="rect">
            <a:avLst/>
          </a:prstGeom>
          <a:noFill/>
        </p:spPr>
        <p:txBody>
          <a:bodyPr wrap="square" lIns="72000" tIns="72000" rIns="72000" bIns="72000" rtlCol="0">
            <a:spAutoFit/>
          </a:bodyPr>
          <a:lstStyle/>
          <a:p>
            <a:pPr algn="ctr"/>
            <a:r>
              <a:rPr lang="en-GB" sz="2400" b="1" cap="all" spc="300" dirty="0">
                <a:solidFill>
                  <a:schemeClr val="tx1">
                    <a:lumMod val="50000"/>
                    <a:lumOff val="50000"/>
                  </a:schemeClr>
                </a:solidFill>
              </a:rPr>
              <a:t>Design solutions that improve</a:t>
            </a:r>
          </a:p>
        </p:txBody>
      </p:sp>
    </p:spTree>
    <p:extLst>
      <p:ext uri="{BB962C8B-B14F-4D97-AF65-F5344CB8AC3E}">
        <p14:creationId xmlns:p14="http://schemas.microsoft.com/office/powerpoint/2010/main" val="3198783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egalLong"/>
          <p:cNvSpPr txBox="1"/>
          <p:nvPr>
            <p:custDataLst>
              <p:tags r:id="rId1"/>
            </p:custDataLst>
          </p:nvPr>
        </p:nvSpPr>
        <p:spPr>
          <a:xfrm>
            <a:off x="412750" y="5407152"/>
            <a:ext cx="8785225" cy="554355"/>
          </a:xfrm>
          <a:prstGeom prst="rect">
            <a:avLst/>
          </a:prstGeom>
          <a:noFill/>
        </p:spPr>
        <p:txBody>
          <a:bodyPr wrap="square" lIns="0" tIns="0" rIns="0" bIns="0" rtlCol="0" anchor="b" anchorCtr="0">
            <a:spAutoFit/>
          </a:bodyPr>
          <a:lstStyle/>
          <a:p>
            <a:pPr algn="l"/>
            <a:r>
              <a:rPr lang="en-GB" sz="900">
                <a:solidFill>
                  <a:srgbClr val="808080"/>
                </a:solidFill>
                <a:latin typeface="Arial" pitchFamily="34" charset="0"/>
                <a:cs typeface="Arial" pitchFamily="34" charset="0"/>
              </a:rPr>
              <a:t>Mercer Limited is authorised and regulated by the </a:t>
            </a:r>
          </a:p>
          <a:p>
            <a:pPr algn="l"/>
            <a:r>
              <a:rPr lang="en-GB" sz="900">
                <a:solidFill>
                  <a:srgbClr val="808080"/>
                </a:solidFill>
                <a:latin typeface="Arial" pitchFamily="34" charset="0"/>
                <a:cs typeface="Arial" pitchFamily="34" charset="0"/>
              </a:rPr>
              <a:t>Financial Conduct Authority </a:t>
            </a:r>
          </a:p>
          <a:p>
            <a:pPr algn="l"/>
            <a:r>
              <a:rPr lang="en-GB" sz="900">
                <a:solidFill>
                  <a:srgbClr val="808080"/>
                </a:solidFill>
                <a:latin typeface="Arial" pitchFamily="34" charset="0"/>
                <a:cs typeface="Arial" pitchFamily="34" charset="0"/>
              </a:rPr>
              <a:t>Registered in England and Wales No. 984275 </a:t>
            </a:r>
          </a:p>
          <a:p>
            <a:pPr algn="l"/>
            <a:r>
              <a:rPr lang="en-GB" sz="900">
                <a:solidFill>
                  <a:srgbClr val="808080"/>
                </a:solidFill>
                <a:latin typeface="Arial" pitchFamily="34" charset="0"/>
                <a:cs typeface="Arial" pitchFamily="34" charset="0"/>
              </a:rPr>
              <a:t>Registered Office: 1 Tower Place West, Tower Place, London EC3R 5BU</a:t>
            </a:r>
            <a:endParaRPr lang="en-GB" sz="900" dirty="0">
              <a:solidFill>
                <a:srgbClr val="808080"/>
              </a:solidFill>
              <a:latin typeface="Arial" pitchFamily="34" charset="0"/>
              <a:cs typeface="Arial" pitchFamily="34" charset="0"/>
            </a:endParaRPr>
          </a:p>
        </p:txBody>
      </p:sp>
    </p:spTree>
    <p:extLst>
      <p:ext uri="{BB962C8B-B14F-4D97-AF65-F5344CB8AC3E}">
        <p14:creationId xmlns:p14="http://schemas.microsoft.com/office/powerpoint/2010/main" val="231774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8757" y="1393429"/>
            <a:ext cx="8525273" cy="4248921"/>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11034" y="1795263"/>
            <a:ext cx="874674" cy="1341524"/>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57299" y="1393429"/>
            <a:ext cx="773566" cy="1186450"/>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295058" y="3109296"/>
            <a:ext cx="988753" cy="1516492"/>
          </a:xfrm>
          <a:prstGeom prst="rect">
            <a:avLst/>
          </a:prstGeom>
        </p:spPr>
      </p:pic>
      <p:sp>
        <p:nvSpPr>
          <p:cNvPr id="9" name="TextBox 8"/>
          <p:cNvSpPr txBox="1"/>
          <p:nvPr/>
        </p:nvSpPr>
        <p:spPr>
          <a:xfrm>
            <a:off x="1844648" y="1853986"/>
            <a:ext cx="807446" cy="991792"/>
          </a:xfrm>
          <a:prstGeom prst="rect">
            <a:avLst/>
          </a:prstGeom>
          <a:noFill/>
        </p:spPr>
        <p:txBody>
          <a:bodyPr wrap="none" lIns="72000" tIns="72000" rIns="72000" bIns="72000" rtlCol="0">
            <a:spAutoFit/>
          </a:bodyPr>
          <a:lstStyle/>
          <a:p>
            <a:pPr algn="ctr"/>
            <a:r>
              <a:rPr lang="en-US" sz="1100" dirty="0">
                <a:solidFill>
                  <a:schemeClr val="bg1"/>
                </a:solidFill>
                <a:latin typeface="Georgia" panose="02040502050405020303" pitchFamily="18" charset="0"/>
              </a:rPr>
              <a:t>Large </a:t>
            </a:r>
          </a:p>
          <a:p>
            <a:pPr algn="ctr"/>
            <a:r>
              <a:rPr lang="en-US" sz="1100" dirty="0">
                <a:solidFill>
                  <a:schemeClr val="bg1"/>
                </a:solidFill>
                <a:latin typeface="Georgia" panose="02040502050405020303" pitchFamily="18" charset="0"/>
              </a:rPr>
              <a:t>Legacy DB</a:t>
            </a:r>
          </a:p>
          <a:p>
            <a:pPr algn="ctr"/>
            <a:r>
              <a:rPr lang="en-US" sz="1100" dirty="0">
                <a:solidFill>
                  <a:schemeClr val="bg1"/>
                </a:solidFill>
                <a:latin typeface="Georgia" panose="02040502050405020303" pitchFamily="18" charset="0"/>
              </a:rPr>
              <a:t>With </a:t>
            </a:r>
          </a:p>
          <a:p>
            <a:pPr algn="ctr"/>
            <a:r>
              <a:rPr lang="en-US" sz="1100" dirty="0">
                <a:solidFill>
                  <a:schemeClr val="bg1"/>
                </a:solidFill>
                <a:latin typeface="Georgia" panose="02040502050405020303" pitchFamily="18" charset="0"/>
              </a:rPr>
              <a:t>Sizeable</a:t>
            </a:r>
          </a:p>
          <a:p>
            <a:pPr algn="ctr"/>
            <a:r>
              <a:rPr lang="en-US" sz="1100" dirty="0">
                <a:solidFill>
                  <a:schemeClr val="bg1"/>
                </a:solidFill>
                <a:latin typeface="Georgia" panose="02040502050405020303" pitchFamily="18" charset="0"/>
              </a:rPr>
              <a:t>DC</a:t>
            </a:r>
            <a:endParaRPr lang="en-US" sz="2000" dirty="0">
              <a:solidFill>
                <a:schemeClr val="bg1"/>
              </a:solidFill>
              <a:latin typeface="Georgia" panose="02040502050405020303" pitchFamily="18" charset="0"/>
            </a:endParaRPr>
          </a:p>
        </p:txBody>
      </p:sp>
      <p:sp>
        <p:nvSpPr>
          <p:cNvPr id="15" name="TextBox 14"/>
          <p:cNvSpPr txBox="1"/>
          <p:nvPr/>
        </p:nvSpPr>
        <p:spPr>
          <a:xfrm>
            <a:off x="7375667" y="3410807"/>
            <a:ext cx="839506" cy="466584"/>
          </a:xfrm>
          <a:prstGeom prst="rect">
            <a:avLst/>
          </a:prstGeom>
          <a:noFill/>
        </p:spPr>
        <p:txBody>
          <a:bodyPr wrap="none" lIns="72000" tIns="72000" rIns="72000" bIns="72000" rtlCol="0">
            <a:spAutoFit/>
          </a:bodyPr>
          <a:lstStyle/>
          <a:p>
            <a:pPr algn="ctr">
              <a:lnSpc>
                <a:spcPts val="3000"/>
              </a:lnSpc>
            </a:pPr>
            <a:r>
              <a:rPr lang="en-US" sz="1100" dirty="0">
                <a:solidFill>
                  <a:schemeClr val="bg1"/>
                </a:solidFill>
                <a:latin typeface="Georgia" panose="02040502050405020303" pitchFamily="18" charset="0"/>
              </a:rPr>
              <a:t>Largely DC</a:t>
            </a:r>
          </a:p>
        </p:txBody>
      </p:sp>
      <p:sp>
        <p:nvSpPr>
          <p:cNvPr id="17" name="Title 1"/>
          <p:cNvSpPr>
            <a:spLocks noGrp="1"/>
          </p:cNvSpPr>
          <p:nvPr>
            <p:ph type="title"/>
          </p:nvPr>
        </p:nvSpPr>
        <p:spPr>
          <a:xfrm>
            <a:off x="412750" y="412750"/>
            <a:ext cx="8785225" cy="691200"/>
          </a:xfrm>
        </p:spPr>
        <p:txBody>
          <a:bodyPr/>
          <a:lstStyle/>
          <a:p>
            <a:r>
              <a:rPr lang="en-GB" dirty="0"/>
              <a:t>Till Death Do Us Part!</a:t>
            </a:r>
            <a:br>
              <a:rPr lang="en-GB" dirty="0"/>
            </a:br>
            <a:r>
              <a:rPr lang="en-GB" spc="200" dirty="0">
                <a:solidFill>
                  <a:schemeClr val="tx2"/>
                </a:solidFill>
              </a:rPr>
              <a:t>It’s not the same challenge everywhere</a:t>
            </a:r>
            <a:endParaRPr lang="en-GB" dirty="0"/>
          </a:p>
        </p:txBody>
      </p:sp>
      <p:sp>
        <p:nvSpPr>
          <p:cNvPr id="18" name="TextBox 17"/>
          <p:cNvSpPr txBox="1"/>
          <p:nvPr/>
        </p:nvSpPr>
        <p:spPr>
          <a:xfrm>
            <a:off x="4044620" y="1414223"/>
            <a:ext cx="807446" cy="991792"/>
          </a:xfrm>
          <a:prstGeom prst="rect">
            <a:avLst/>
          </a:prstGeom>
          <a:noFill/>
        </p:spPr>
        <p:txBody>
          <a:bodyPr wrap="none" lIns="72000" tIns="72000" rIns="72000" bIns="72000" rtlCol="0">
            <a:spAutoFit/>
          </a:bodyPr>
          <a:lstStyle/>
          <a:p>
            <a:pPr algn="ctr"/>
            <a:r>
              <a:rPr lang="en-US" sz="1100" dirty="0">
                <a:solidFill>
                  <a:schemeClr val="bg1"/>
                </a:solidFill>
                <a:latin typeface="Georgia" panose="02040502050405020303" pitchFamily="18" charset="0"/>
              </a:rPr>
              <a:t>Large </a:t>
            </a:r>
          </a:p>
          <a:p>
            <a:pPr algn="ctr"/>
            <a:r>
              <a:rPr lang="en-US" sz="1100" dirty="0">
                <a:solidFill>
                  <a:schemeClr val="bg1"/>
                </a:solidFill>
                <a:latin typeface="Georgia" panose="02040502050405020303" pitchFamily="18" charset="0"/>
              </a:rPr>
              <a:t>Legacy DB</a:t>
            </a:r>
          </a:p>
          <a:p>
            <a:pPr algn="ctr"/>
            <a:r>
              <a:rPr lang="en-US" sz="1100" dirty="0">
                <a:solidFill>
                  <a:schemeClr val="bg1"/>
                </a:solidFill>
                <a:latin typeface="Georgia" panose="02040502050405020303" pitchFamily="18" charset="0"/>
              </a:rPr>
              <a:t>With </a:t>
            </a:r>
          </a:p>
          <a:p>
            <a:pPr algn="ctr"/>
            <a:r>
              <a:rPr lang="en-US" sz="1100" dirty="0">
                <a:solidFill>
                  <a:schemeClr val="bg1"/>
                </a:solidFill>
                <a:latin typeface="Georgia" panose="02040502050405020303" pitchFamily="18" charset="0"/>
              </a:rPr>
              <a:t>Growing</a:t>
            </a:r>
          </a:p>
          <a:p>
            <a:pPr algn="ctr"/>
            <a:r>
              <a:rPr lang="en-US" sz="1100" dirty="0">
                <a:solidFill>
                  <a:schemeClr val="bg1"/>
                </a:solidFill>
                <a:latin typeface="Georgia" panose="02040502050405020303" pitchFamily="18" charset="0"/>
              </a:rPr>
              <a:t>DC</a:t>
            </a:r>
            <a:endParaRPr lang="en-US" sz="2000" dirty="0">
              <a:solidFill>
                <a:schemeClr val="bg1"/>
              </a:solidFill>
              <a:latin typeface="Georgia" panose="02040502050405020303" pitchFamily="18" charset="0"/>
            </a:endParaRPr>
          </a:p>
        </p:txBody>
      </p:sp>
      <p:sp>
        <p:nvSpPr>
          <p:cNvPr id="19" name="TextBox 18"/>
          <p:cNvSpPr txBox="1"/>
          <p:nvPr/>
        </p:nvSpPr>
        <p:spPr>
          <a:xfrm>
            <a:off x="405570" y="4453147"/>
            <a:ext cx="2185232" cy="1684289"/>
          </a:xfrm>
          <a:prstGeom prst="rect">
            <a:avLst/>
          </a:prstGeom>
          <a:noFill/>
        </p:spPr>
        <p:txBody>
          <a:bodyPr wrap="square" lIns="72000" tIns="72000" rIns="72000" bIns="72000" rtlCol="0">
            <a:spAutoFit/>
          </a:bodyPr>
          <a:lstStyle/>
          <a:p>
            <a:pPr marL="171450" indent="-171450">
              <a:buFont typeface="Arial" panose="020B0604020202020204" pitchFamily="34" charset="0"/>
              <a:buChar char="•"/>
            </a:pPr>
            <a:r>
              <a:rPr lang="en-GB" sz="1000" b="1" dirty="0">
                <a:solidFill>
                  <a:schemeClr val="tx1">
                    <a:lumMod val="65000"/>
                    <a:lumOff val="35000"/>
                  </a:schemeClr>
                </a:solidFill>
                <a:latin typeface="Georgia" panose="02040502050405020303" pitchFamily="18" charset="0"/>
              </a:rPr>
              <a:t>DB</a:t>
            </a:r>
            <a:r>
              <a:rPr lang="en-GB" sz="1000" dirty="0">
                <a:solidFill>
                  <a:schemeClr val="tx1">
                    <a:lumMod val="65000"/>
                    <a:lumOff val="35000"/>
                  </a:schemeClr>
                </a:solidFill>
                <a:latin typeface="Georgia" panose="02040502050405020303" pitchFamily="18" charset="0"/>
              </a:rPr>
              <a:t> = Defined benefit / final salary, where a known amount, typically based on pre-retirement salary and income, is paid from retirement to death</a:t>
            </a:r>
          </a:p>
          <a:p>
            <a:endParaRPr lang="en-GB" sz="1000" dirty="0">
              <a:solidFill>
                <a:schemeClr val="tx1">
                  <a:lumMod val="65000"/>
                  <a:lumOff val="35000"/>
                </a:schemeClr>
              </a:solidFill>
              <a:latin typeface="Georgia" panose="02040502050405020303" pitchFamily="18" charset="0"/>
            </a:endParaRPr>
          </a:p>
          <a:p>
            <a:pPr marL="171450" indent="-171450">
              <a:buFont typeface="Arial" panose="020B0604020202020204" pitchFamily="34" charset="0"/>
              <a:buChar char="•"/>
            </a:pPr>
            <a:r>
              <a:rPr lang="en-GB" sz="1000" b="1" dirty="0">
                <a:solidFill>
                  <a:schemeClr val="tx1">
                    <a:lumMod val="65000"/>
                    <a:lumOff val="35000"/>
                  </a:schemeClr>
                </a:solidFill>
                <a:latin typeface="Georgia" panose="02040502050405020303" pitchFamily="18" charset="0"/>
              </a:rPr>
              <a:t>DC</a:t>
            </a:r>
            <a:r>
              <a:rPr lang="en-GB" sz="1000" dirty="0">
                <a:solidFill>
                  <a:schemeClr val="tx1">
                    <a:lumMod val="65000"/>
                    <a:lumOff val="35000"/>
                  </a:schemeClr>
                </a:solidFill>
                <a:latin typeface="Georgia" panose="02040502050405020303" pitchFamily="18" charset="0"/>
              </a:rPr>
              <a:t> = defined contribution, where benefits are based on contributions and investment returns (net of charges)</a:t>
            </a:r>
          </a:p>
        </p:txBody>
      </p:sp>
    </p:spTree>
    <p:extLst>
      <p:ext uri="{BB962C8B-B14F-4D97-AF65-F5344CB8AC3E}">
        <p14:creationId xmlns:p14="http://schemas.microsoft.com/office/powerpoint/2010/main" val="2501259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p:cNvCxnSpPr/>
          <p:nvPr/>
        </p:nvCxnSpPr>
        <p:spPr>
          <a:xfrm>
            <a:off x="7007698" y="1555364"/>
            <a:ext cx="0" cy="4214091"/>
          </a:xfrm>
          <a:prstGeom prst="line">
            <a:avLst/>
          </a:prstGeom>
          <a:ln w="28575" cmpd="sng">
            <a:solidFill>
              <a:schemeClr val="bg2"/>
            </a:solidFill>
            <a:prstDash val="dot"/>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flipH="1">
            <a:off x="544647" y="3624312"/>
            <a:ext cx="8531963" cy="0"/>
          </a:xfrm>
          <a:prstGeom prst="line">
            <a:avLst/>
          </a:prstGeom>
          <a:ln w="28575" cmpd="sng">
            <a:solidFill>
              <a:schemeClr val="bg2"/>
            </a:solidFill>
            <a:prstDash val="dot"/>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4807167" y="1557673"/>
            <a:ext cx="0" cy="4214091"/>
          </a:xfrm>
          <a:prstGeom prst="line">
            <a:avLst/>
          </a:prstGeom>
          <a:ln w="28575" cmpd="sng">
            <a:solidFill>
              <a:schemeClr val="bg2"/>
            </a:solidFill>
            <a:prstDash val="dot"/>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2583546" y="1548436"/>
            <a:ext cx="0" cy="4214091"/>
          </a:xfrm>
          <a:prstGeom prst="line">
            <a:avLst/>
          </a:prstGeom>
          <a:ln w="28575" cmpd="sng">
            <a:solidFill>
              <a:schemeClr val="bg2"/>
            </a:solidFill>
            <a:prstDash val="dot"/>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694735" y="2201909"/>
            <a:ext cx="1586938" cy="646331"/>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Aft>
                <a:spcPts val="900"/>
              </a:spcAft>
              <a:buClr>
                <a:srgbClr val="431A3C"/>
              </a:buClr>
              <a:buSzPct val="120000"/>
              <a:defRPr/>
            </a:pPr>
            <a:r>
              <a:rPr lang="en-GB" sz="1200" i="1" dirty="0">
                <a:solidFill>
                  <a:srgbClr val="C32285"/>
                </a:solidFill>
              </a:rPr>
              <a:t>Retirees are all the same – a “one size fits all” works well</a:t>
            </a:r>
          </a:p>
        </p:txBody>
      </p:sp>
      <p:sp>
        <p:nvSpPr>
          <p:cNvPr id="9" name="Rectangle 8"/>
          <p:cNvSpPr/>
          <p:nvPr/>
        </p:nvSpPr>
        <p:spPr>
          <a:xfrm>
            <a:off x="7357264" y="2201909"/>
            <a:ext cx="1586938" cy="83099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Aft>
                <a:spcPts val="900"/>
              </a:spcAft>
              <a:buClr>
                <a:srgbClr val="431A3C"/>
              </a:buClr>
              <a:buSzPct val="120000"/>
              <a:defRPr/>
            </a:pPr>
            <a:r>
              <a:rPr lang="en-GB" sz="1200" i="1" dirty="0">
                <a:solidFill>
                  <a:srgbClr val="5B70B5"/>
                </a:solidFill>
              </a:rPr>
              <a:t>Expenditure reduces as people approach retirement as debt levels reduce</a:t>
            </a:r>
          </a:p>
        </p:txBody>
      </p:sp>
      <p:sp>
        <p:nvSpPr>
          <p:cNvPr id="11" name="Rectangle 10"/>
          <p:cNvSpPr/>
          <p:nvPr/>
        </p:nvSpPr>
        <p:spPr>
          <a:xfrm>
            <a:off x="7376855" y="3859561"/>
            <a:ext cx="1567347" cy="2239074"/>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Aft>
                <a:spcPts val="900"/>
              </a:spcAft>
              <a:buClr>
                <a:srgbClr val="431A3C"/>
              </a:buClr>
              <a:buSzPct val="120000"/>
              <a:defRPr/>
            </a:pPr>
            <a:r>
              <a:rPr lang="en-GB" sz="1200" b="1" dirty="0">
                <a:solidFill>
                  <a:srgbClr val="00A1C8"/>
                </a:solidFill>
              </a:rPr>
              <a:t>The incidence of debt amongst those aged over 55 in the US has significantly increased since 1992; over 2 in 5 of US retirees hold at least one form of debt*</a:t>
            </a:r>
          </a:p>
          <a:p>
            <a:pPr algn="ctr">
              <a:spcAft>
                <a:spcPts val="900"/>
              </a:spcAft>
              <a:buClr>
                <a:srgbClr val="431A3C"/>
              </a:buClr>
              <a:buSzPct val="120000"/>
              <a:defRPr/>
            </a:pPr>
            <a:endParaRPr lang="en-GB" sz="1200" b="1" dirty="0">
              <a:solidFill>
                <a:srgbClr val="00A1C8"/>
              </a:solidFill>
            </a:endParaRPr>
          </a:p>
        </p:txBody>
      </p:sp>
      <p:sp>
        <p:nvSpPr>
          <p:cNvPr id="12" name="Rectangle 11"/>
          <p:cNvSpPr/>
          <p:nvPr/>
        </p:nvSpPr>
        <p:spPr>
          <a:xfrm>
            <a:off x="2939642" y="2201907"/>
            <a:ext cx="1586938" cy="646331"/>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Aft>
                <a:spcPts val="900"/>
              </a:spcAft>
              <a:buClr>
                <a:srgbClr val="431A3C"/>
              </a:buClr>
              <a:buSzPct val="120000"/>
              <a:defRPr/>
            </a:pPr>
            <a:r>
              <a:rPr lang="en-GB" sz="1200" i="1" dirty="0">
                <a:solidFill>
                  <a:srgbClr val="F16D29"/>
                </a:solidFill>
              </a:rPr>
              <a:t>Retirees, like active participants, are disengaged</a:t>
            </a:r>
          </a:p>
        </p:txBody>
      </p:sp>
      <p:sp>
        <p:nvSpPr>
          <p:cNvPr id="13" name="Rectangle 12"/>
          <p:cNvSpPr/>
          <p:nvPr/>
        </p:nvSpPr>
        <p:spPr>
          <a:xfrm>
            <a:off x="2939642" y="3854699"/>
            <a:ext cx="1567347" cy="1384995"/>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Aft>
                <a:spcPts val="900"/>
              </a:spcAft>
              <a:buClr>
                <a:srgbClr val="431A3C"/>
              </a:buClr>
              <a:buSzPct val="120000"/>
              <a:defRPr/>
            </a:pPr>
            <a:r>
              <a:rPr lang="en-GB" sz="1200" b="1" dirty="0">
                <a:solidFill>
                  <a:srgbClr val="FAA117"/>
                </a:solidFill>
              </a:rPr>
              <a:t>At retirement, retirees do take the time – they will engage if it is something they believe they can engage with</a:t>
            </a:r>
          </a:p>
        </p:txBody>
      </p:sp>
      <p:sp>
        <p:nvSpPr>
          <p:cNvPr id="14" name="Rectangle 13"/>
          <p:cNvSpPr/>
          <p:nvPr/>
        </p:nvSpPr>
        <p:spPr>
          <a:xfrm>
            <a:off x="5109655" y="3859561"/>
            <a:ext cx="1586938" cy="1384995"/>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Aft>
                <a:spcPts val="900"/>
              </a:spcAft>
              <a:buClr>
                <a:srgbClr val="431A3C"/>
              </a:buClr>
              <a:buSzPct val="120000"/>
              <a:defRPr/>
            </a:pPr>
            <a:r>
              <a:rPr lang="en-GB" sz="1200" b="1" dirty="0">
                <a:solidFill>
                  <a:srgbClr val="62B635"/>
                </a:solidFill>
              </a:rPr>
              <a:t>Retirees income needs typically decline into retirement, and asset preservation seems very important</a:t>
            </a:r>
          </a:p>
        </p:txBody>
      </p:sp>
      <p:sp>
        <p:nvSpPr>
          <p:cNvPr id="15" name="Rectangle 14"/>
          <p:cNvSpPr/>
          <p:nvPr/>
        </p:nvSpPr>
        <p:spPr>
          <a:xfrm>
            <a:off x="5129246" y="2201909"/>
            <a:ext cx="1567347" cy="1015663"/>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Aft>
                <a:spcPts val="900"/>
              </a:spcAft>
              <a:buClr>
                <a:srgbClr val="431A3C"/>
              </a:buClr>
              <a:buSzPct val="120000"/>
              <a:defRPr/>
            </a:pPr>
            <a:r>
              <a:rPr lang="en-GB" sz="1200" i="1" dirty="0">
                <a:solidFill>
                  <a:srgbClr val="18AC83"/>
                </a:solidFill>
              </a:rPr>
              <a:t>In retirement all retirees need is an inflation-linked income, income is  a retiree’s focus</a:t>
            </a:r>
          </a:p>
        </p:txBody>
      </p:sp>
      <p:sp>
        <p:nvSpPr>
          <p:cNvPr id="2" name="Title 1"/>
          <p:cNvSpPr>
            <a:spLocks noGrp="1"/>
          </p:cNvSpPr>
          <p:nvPr>
            <p:ph type="title"/>
          </p:nvPr>
        </p:nvSpPr>
        <p:spPr/>
        <p:txBody>
          <a:bodyPr/>
          <a:lstStyle/>
          <a:p>
            <a:r>
              <a:rPr lang="en-GB" dirty="0"/>
              <a:t>Till Death Do Us Part!</a:t>
            </a:r>
            <a:br>
              <a:rPr lang="en-GB" dirty="0"/>
            </a:br>
            <a:r>
              <a:rPr lang="en-GB" spc="200" dirty="0">
                <a:solidFill>
                  <a:schemeClr val="tx2"/>
                </a:solidFill>
              </a:rPr>
              <a:t>Retirement planning </a:t>
            </a:r>
            <a:r>
              <a:rPr lang="en-GB" i="1" spc="200" dirty="0">
                <a:solidFill>
                  <a:schemeClr val="tx2"/>
                </a:solidFill>
              </a:rPr>
              <a:t>myths</a:t>
            </a:r>
            <a:r>
              <a:rPr lang="en-GB" spc="200" dirty="0">
                <a:solidFill>
                  <a:schemeClr val="tx2"/>
                </a:solidFill>
              </a:rPr>
              <a:t> vs. Realities</a:t>
            </a:r>
            <a:endParaRPr lang="en-GB" dirty="0"/>
          </a:p>
        </p:txBody>
      </p:sp>
      <p:sp>
        <p:nvSpPr>
          <p:cNvPr id="16" name="Rectangle 15"/>
          <p:cNvSpPr/>
          <p:nvPr/>
        </p:nvSpPr>
        <p:spPr>
          <a:xfrm>
            <a:off x="694735" y="3854698"/>
            <a:ext cx="1567347" cy="1015663"/>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Aft>
                <a:spcPts val="900"/>
              </a:spcAft>
              <a:buClr>
                <a:srgbClr val="431A3C"/>
              </a:buClr>
              <a:buSzPct val="120000"/>
              <a:defRPr/>
            </a:pPr>
            <a:r>
              <a:rPr lang="en-GB" sz="1200" b="1" dirty="0">
                <a:solidFill>
                  <a:srgbClr val="E70D55"/>
                </a:solidFill>
              </a:rPr>
              <a:t>Retirees are  not all the same – they have diverse needs and require diverse solutions  </a:t>
            </a:r>
          </a:p>
        </p:txBody>
      </p:sp>
      <p:sp>
        <p:nvSpPr>
          <p:cNvPr id="17" name="TextBox 16"/>
          <p:cNvSpPr txBox="1"/>
          <p:nvPr/>
        </p:nvSpPr>
        <p:spPr>
          <a:xfrm>
            <a:off x="398790" y="6158402"/>
            <a:ext cx="5743574" cy="253128"/>
          </a:xfrm>
          <a:prstGeom prst="rect">
            <a:avLst/>
          </a:prstGeom>
          <a:noFill/>
        </p:spPr>
        <p:txBody>
          <a:bodyPr wrap="square" lIns="72000" tIns="72000" rIns="72000" bIns="72000" rtlCol="0">
            <a:spAutoFit/>
          </a:bodyPr>
          <a:lstStyle/>
          <a:p>
            <a:r>
              <a:rPr lang="en-GB" sz="700" dirty="0">
                <a:solidFill>
                  <a:schemeClr val="bg1">
                    <a:lumMod val="50000"/>
                  </a:schemeClr>
                </a:solidFill>
              </a:rPr>
              <a:t>*Source: Employee Benefit Research Institute </a:t>
            </a:r>
          </a:p>
        </p:txBody>
      </p:sp>
    </p:spTree>
    <p:extLst>
      <p:ext uri="{BB962C8B-B14F-4D97-AF65-F5344CB8AC3E}">
        <p14:creationId xmlns:p14="http://schemas.microsoft.com/office/powerpoint/2010/main" val="2741613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98790" y="6215552"/>
            <a:ext cx="5743574" cy="253128"/>
          </a:xfrm>
          <a:prstGeom prst="rect">
            <a:avLst/>
          </a:prstGeom>
          <a:noFill/>
        </p:spPr>
        <p:txBody>
          <a:bodyPr wrap="square" lIns="72000" tIns="72000" rIns="72000" bIns="72000" rtlCol="0">
            <a:spAutoFit/>
          </a:bodyPr>
          <a:lstStyle/>
          <a:p>
            <a:r>
              <a:rPr lang="en-GB" sz="700" dirty="0">
                <a:solidFill>
                  <a:schemeClr val="bg1">
                    <a:lumMod val="50000"/>
                  </a:schemeClr>
                </a:solidFill>
              </a:rPr>
              <a:t>Source: FCA, Financial Lives Survey 2017.</a:t>
            </a:r>
          </a:p>
        </p:txBody>
      </p:sp>
      <p:sp>
        <p:nvSpPr>
          <p:cNvPr id="11" name="Title 6"/>
          <p:cNvSpPr>
            <a:spLocks noGrp="1"/>
          </p:cNvSpPr>
          <p:nvPr>
            <p:ph type="title"/>
          </p:nvPr>
        </p:nvSpPr>
        <p:spPr>
          <a:xfrm>
            <a:off x="407593" y="381600"/>
            <a:ext cx="8788969" cy="691200"/>
          </a:xfrm>
        </p:spPr>
        <p:txBody>
          <a:bodyPr wrap="square">
            <a:noAutofit/>
          </a:bodyPr>
          <a:lstStyle/>
          <a:p>
            <a:pPr>
              <a:spcBef>
                <a:spcPts val="200"/>
              </a:spcBef>
              <a:spcAft>
                <a:spcPts val="200"/>
              </a:spcAft>
            </a:pPr>
            <a:r>
              <a:rPr lang="en-GB" dirty="0"/>
              <a:t>Till Death Do Us Part!</a:t>
            </a:r>
            <a:br>
              <a:rPr lang="en-GB" dirty="0"/>
            </a:br>
            <a:r>
              <a:rPr lang="en-GB" spc="200" dirty="0">
                <a:solidFill>
                  <a:schemeClr val="tx2"/>
                </a:solidFill>
              </a:rPr>
              <a:t>Changes in the pensions landscape</a:t>
            </a:r>
          </a:p>
        </p:txBody>
      </p:sp>
      <p:pic>
        <p:nvPicPr>
          <p:cNvPr id="6"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b="17048"/>
          <a:stretch/>
        </p:blipFill>
        <p:spPr bwMode="auto">
          <a:xfrm>
            <a:off x="1626938" y="1301082"/>
            <a:ext cx="6279387" cy="38985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2"/>
          <p:cNvSpPr/>
          <p:nvPr/>
        </p:nvSpPr>
        <p:spPr>
          <a:xfrm>
            <a:off x="398790" y="5284725"/>
            <a:ext cx="8735685" cy="646331"/>
          </a:xfrm>
          <a:prstGeom prst="rect">
            <a:avLst/>
          </a:prstGeom>
        </p:spPr>
        <p:txBody>
          <a:bodyPr wrap="square">
            <a:spAutoFit/>
          </a:bodyPr>
          <a:lstStyle/>
          <a:p>
            <a:pPr algn="ctr"/>
            <a:r>
              <a:rPr lang="en-GB" b="1" cap="all" spc="300" dirty="0">
                <a:solidFill>
                  <a:schemeClr val="accent2"/>
                </a:solidFill>
              </a:rPr>
              <a:t>Reliance on Defined Contribution Pension Arrangements is set to increase</a:t>
            </a:r>
          </a:p>
        </p:txBody>
      </p:sp>
    </p:spTree>
    <p:extLst>
      <p:ext uri="{BB962C8B-B14F-4D97-AF65-F5344CB8AC3E}">
        <p14:creationId xmlns:p14="http://schemas.microsoft.com/office/powerpoint/2010/main" val="2471650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 name="Straight Connector 22"/>
          <p:cNvCxnSpPr>
            <a:cxnSpLocks noChangeAspect="1"/>
          </p:cNvCxnSpPr>
          <p:nvPr/>
        </p:nvCxnSpPr>
        <p:spPr>
          <a:xfrm>
            <a:off x="6236898" y="1514711"/>
            <a:ext cx="0" cy="1922856"/>
          </a:xfrm>
          <a:prstGeom prst="line">
            <a:avLst/>
          </a:prstGeom>
          <a:ln w="38100" cap="rnd" cmpd="sng">
            <a:solidFill>
              <a:schemeClr val="bg2"/>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a:cxnSpLocks noChangeAspect="1"/>
          </p:cNvCxnSpPr>
          <p:nvPr/>
        </p:nvCxnSpPr>
        <p:spPr>
          <a:xfrm>
            <a:off x="3358097" y="1514711"/>
            <a:ext cx="0" cy="1922856"/>
          </a:xfrm>
          <a:prstGeom prst="line">
            <a:avLst/>
          </a:prstGeom>
          <a:ln w="38100" cap="rnd" cmpd="sng">
            <a:solidFill>
              <a:schemeClr val="bg2"/>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a:cxnSpLocks noChangeAspect="1"/>
          </p:cNvCxnSpPr>
          <p:nvPr/>
        </p:nvCxnSpPr>
        <p:spPr>
          <a:xfrm flipH="1" flipV="1">
            <a:off x="3633948" y="3531987"/>
            <a:ext cx="2334663" cy="2417"/>
          </a:xfrm>
          <a:prstGeom prst="line">
            <a:avLst/>
          </a:prstGeom>
          <a:ln w="38100" cap="rnd" cmpd="sng">
            <a:solidFill>
              <a:schemeClr val="bg2"/>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a:cxnSpLocks noChangeAspect="1"/>
          </p:cNvCxnSpPr>
          <p:nvPr/>
        </p:nvCxnSpPr>
        <p:spPr>
          <a:xfrm>
            <a:off x="6243979" y="3675137"/>
            <a:ext cx="0" cy="1922856"/>
          </a:xfrm>
          <a:prstGeom prst="line">
            <a:avLst/>
          </a:prstGeom>
          <a:ln w="38100" cap="rnd" cmpd="sng">
            <a:solidFill>
              <a:schemeClr val="bg2"/>
            </a:solidFill>
            <a:prstDash val="sysDot"/>
          </a:ln>
        </p:spPr>
        <p:style>
          <a:lnRef idx="1">
            <a:schemeClr val="accent1"/>
          </a:lnRef>
          <a:fillRef idx="0">
            <a:schemeClr val="accent1"/>
          </a:fillRef>
          <a:effectRef idx="0">
            <a:schemeClr val="accent1"/>
          </a:effectRef>
          <a:fontRef idx="minor">
            <a:schemeClr val="tx1"/>
          </a:fontRef>
        </p:style>
      </p:cxnSp>
      <p:sp>
        <p:nvSpPr>
          <p:cNvPr id="27" name="TextBox 26"/>
          <p:cNvSpPr txBox="1">
            <a:spLocks noChangeAspect="1"/>
          </p:cNvSpPr>
          <p:nvPr/>
        </p:nvSpPr>
        <p:spPr>
          <a:xfrm>
            <a:off x="3924290" y="4931148"/>
            <a:ext cx="1741259" cy="956128"/>
          </a:xfrm>
          <a:prstGeom prst="rect">
            <a:avLst/>
          </a:prstGeom>
          <a:noFill/>
        </p:spPr>
        <p:txBody>
          <a:bodyPr wrap="square" lIns="0" tIns="0" rIns="0" bIns="0" rtlCol="0" anchor="t" anchorCtr="0">
            <a:noAutofit/>
          </a:bodyPr>
          <a:lstStyle/>
          <a:p>
            <a:pPr lvl="0" algn="ctr">
              <a:lnSpc>
                <a:spcPct val="100000"/>
              </a:lnSpc>
            </a:pPr>
            <a:r>
              <a:rPr lang="en-US" sz="1400" b="1" cap="all" spc="300" dirty="0">
                <a:solidFill>
                  <a:srgbClr val="E5E5E5"/>
                </a:solidFill>
              </a:rPr>
              <a:t>—</a:t>
            </a:r>
            <a:br>
              <a:rPr lang="en-US" sz="1400" b="1" cap="all" spc="300" dirty="0">
                <a:solidFill>
                  <a:srgbClr val="00A8C8"/>
                </a:solidFill>
              </a:rPr>
            </a:br>
            <a:r>
              <a:rPr lang="en-US" sz="1400" b="1" cap="all" spc="300" dirty="0">
                <a:solidFill>
                  <a:srgbClr val="00A8C8"/>
                </a:solidFill>
              </a:rPr>
              <a:t>Gender pension gap</a:t>
            </a:r>
          </a:p>
          <a:p>
            <a:pPr lvl="0" algn="ctr">
              <a:lnSpc>
                <a:spcPct val="100000"/>
              </a:lnSpc>
            </a:pPr>
            <a:r>
              <a:rPr lang="en-US" sz="1400" b="1" cap="all" spc="300" dirty="0">
                <a:solidFill>
                  <a:srgbClr val="E5E5E5"/>
                </a:solidFill>
              </a:rPr>
              <a:t>—</a:t>
            </a:r>
          </a:p>
        </p:txBody>
      </p:sp>
      <p:cxnSp>
        <p:nvCxnSpPr>
          <p:cNvPr id="28" name="Straight Connector 27"/>
          <p:cNvCxnSpPr>
            <a:cxnSpLocks noChangeAspect="1"/>
          </p:cNvCxnSpPr>
          <p:nvPr/>
        </p:nvCxnSpPr>
        <p:spPr>
          <a:xfrm>
            <a:off x="3350345" y="3675137"/>
            <a:ext cx="0" cy="1922856"/>
          </a:xfrm>
          <a:prstGeom prst="line">
            <a:avLst/>
          </a:prstGeom>
          <a:ln w="38100" cap="rnd" cmpd="sng">
            <a:solidFill>
              <a:schemeClr val="bg2"/>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a:cxnSpLocks noChangeAspect="1"/>
          </p:cNvCxnSpPr>
          <p:nvPr/>
        </p:nvCxnSpPr>
        <p:spPr>
          <a:xfrm flipH="1" flipV="1">
            <a:off x="6454526" y="3535612"/>
            <a:ext cx="2334663" cy="2417"/>
          </a:xfrm>
          <a:prstGeom prst="line">
            <a:avLst/>
          </a:prstGeom>
          <a:ln w="38100" cap="rnd" cmpd="sng">
            <a:solidFill>
              <a:schemeClr val="bg2"/>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a:cxnSpLocks noChangeAspect="1"/>
          </p:cNvCxnSpPr>
          <p:nvPr/>
        </p:nvCxnSpPr>
        <p:spPr>
          <a:xfrm flipH="1" flipV="1">
            <a:off x="753191" y="3536821"/>
            <a:ext cx="2334663" cy="2417"/>
          </a:xfrm>
          <a:prstGeom prst="line">
            <a:avLst/>
          </a:prstGeom>
          <a:ln w="38100" cap="rnd" cmpd="sng">
            <a:solidFill>
              <a:schemeClr val="bg2"/>
            </a:solidFill>
            <a:prstDash val="sysDot"/>
          </a:ln>
        </p:spPr>
        <p:style>
          <a:lnRef idx="1">
            <a:schemeClr val="accent1"/>
          </a:lnRef>
          <a:fillRef idx="0">
            <a:schemeClr val="accent1"/>
          </a:fillRef>
          <a:effectRef idx="0">
            <a:schemeClr val="accent1"/>
          </a:effectRef>
          <a:fontRef idx="minor">
            <a:schemeClr val="tx1"/>
          </a:fontRef>
        </p:style>
      </p:cxnSp>
      <p:sp>
        <p:nvSpPr>
          <p:cNvPr id="31" name="TextBox 30"/>
          <p:cNvSpPr txBox="1">
            <a:spLocks noChangeAspect="1"/>
          </p:cNvSpPr>
          <p:nvPr/>
        </p:nvSpPr>
        <p:spPr>
          <a:xfrm>
            <a:off x="709911" y="4931917"/>
            <a:ext cx="2413338" cy="956128"/>
          </a:xfrm>
          <a:prstGeom prst="rect">
            <a:avLst/>
          </a:prstGeom>
          <a:noFill/>
        </p:spPr>
        <p:txBody>
          <a:bodyPr wrap="square" lIns="0" tIns="0" rIns="0" bIns="0" rtlCol="0" anchor="t" anchorCtr="0">
            <a:noAutofit/>
          </a:bodyPr>
          <a:lstStyle/>
          <a:p>
            <a:pPr algn="ctr"/>
            <a:r>
              <a:rPr lang="en-US" sz="1400" b="1" cap="all" spc="300" dirty="0">
                <a:solidFill>
                  <a:srgbClr val="E5E5E5"/>
                </a:solidFill>
              </a:rPr>
              <a:t>—</a:t>
            </a:r>
            <a:br>
              <a:rPr lang="en-US" sz="1400" b="1" cap="all" spc="300" dirty="0">
                <a:solidFill>
                  <a:srgbClr val="E5E5E5"/>
                </a:solidFill>
              </a:rPr>
            </a:br>
            <a:r>
              <a:rPr lang="en-US" sz="1400" b="1" cap="all" spc="300" dirty="0">
                <a:solidFill>
                  <a:srgbClr val="F9A014"/>
                </a:solidFill>
              </a:rPr>
              <a:t>Cost of living</a:t>
            </a:r>
            <a:endParaRPr lang="en-US" sz="1400" b="1" strike="sngStrike" cap="all" spc="300" dirty="0">
              <a:solidFill>
                <a:srgbClr val="F9A014"/>
              </a:solidFill>
            </a:endParaRPr>
          </a:p>
          <a:p>
            <a:pPr lvl="0" algn="ctr">
              <a:lnSpc>
                <a:spcPct val="100000"/>
              </a:lnSpc>
            </a:pPr>
            <a:r>
              <a:rPr lang="en-US" sz="1400" b="1" cap="all" spc="300" dirty="0">
                <a:solidFill>
                  <a:schemeClr val="bg2">
                    <a:lumMod val="40000"/>
                    <a:lumOff val="60000"/>
                  </a:schemeClr>
                </a:solidFill>
              </a:rPr>
              <a:t>—</a:t>
            </a:r>
          </a:p>
        </p:txBody>
      </p:sp>
      <p:sp>
        <p:nvSpPr>
          <p:cNvPr id="32" name="TextBox 31"/>
          <p:cNvSpPr txBox="1">
            <a:spLocks noChangeAspect="1"/>
          </p:cNvSpPr>
          <p:nvPr/>
        </p:nvSpPr>
        <p:spPr>
          <a:xfrm>
            <a:off x="6467621" y="4931917"/>
            <a:ext cx="2413338" cy="956128"/>
          </a:xfrm>
          <a:prstGeom prst="rect">
            <a:avLst/>
          </a:prstGeom>
          <a:noFill/>
        </p:spPr>
        <p:txBody>
          <a:bodyPr wrap="square" lIns="0" tIns="0" rIns="0" bIns="0" rtlCol="0" anchor="t" anchorCtr="0">
            <a:noAutofit/>
          </a:bodyPr>
          <a:lstStyle/>
          <a:p>
            <a:pPr algn="ctr"/>
            <a:r>
              <a:rPr lang="en-US" sz="1400" b="1" cap="all" spc="300" dirty="0">
                <a:solidFill>
                  <a:srgbClr val="E5E5E5"/>
                </a:solidFill>
              </a:rPr>
              <a:t>—</a:t>
            </a:r>
            <a:br>
              <a:rPr lang="en-US" sz="1400" b="1" cap="all" spc="300" dirty="0">
                <a:solidFill>
                  <a:srgbClr val="E5E5E5"/>
                </a:solidFill>
              </a:rPr>
            </a:br>
            <a:r>
              <a:rPr lang="en-US" sz="1400" b="1" cap="all" spc="300" dirty="0">
                <a:solidFill>
                  <a:srgbClr val="60B535"/>
                </a:solidFill>
              </a:rPr>
              <a:t>Health deterioration</a:t>
            </a:r>
          </a:p>
          <a:p>
            <a:pPr lvl="0" algn="ctr">
              <a:lnSpc>
                <a:spcPct val="100000"/>
              </a:lnSpc>
            </a:pPr>
            <a:r>
              <a:rPr lang="en-US" sz="1400" b="1" cap="all" spc="300" dirty="0">
                <a:solidFill>
                  <a:schemeClr val="bg2">
                    <a:lumMod val="40000"/>
                    <a:lumOff val="60000"/>
                  </a:schemeClr>
                </a:solidFill>
              </a:rPr>
              <a:t>—</a:t>
            </a:r>
          </a:p>
        </p:txBody>
      </p:sp>
      <p:sp>
        <p:nvSpPr>
          <p:cNvPr id="33" name="TextBox 32"/>
          <p:cNvSpPr txBox="1">
            <a:spLocks noChangeAspect="1"/>
          </p:cNvSpPr>
          <p:nvPr/>
        </p:nvSpPr>
        <p:spPr>
          <a:xfrm>
            <a:off x="3788718" y="2571030"/>
            <a:ext cx="2012403" cy="956128"/>
          </a:xfrm>
          <a:prstGeom prst="rect">
            <a:avLst/>
          </a:prstGeom>
          <a:noFill/>
        </p:spPr>
        <p:txBody>
          <a:bodyPr wrap="square" lIns="0" tIns="0" rIns="0" bIns="0" rtlCol="0" anchor="t" anchorCtr="0">
            <a:noAutofit/>
          </a:bodyPr>
          <a:lstStyle/>
          <a:p>
            <a:pPr algn="ctr"/>
            <a:r>
              <a:rPr lang="en-US" sz="1400" b="1" cap="all" spc="300" dirty="0">
                <a:solidFill>
                  <a:srgbClr val="E5E5E5"/>
                </a:solidFill>
              </a:rPr>
              <a:t>—</a:t>
            </a:r>
            <a:br>
              <a:rPr lang="en-US" sz="1400" b="1" cap="all" spc="300" dirty="0">
                <a:solidFill>
                  <a:srgbClr val="E5E5E5"/>
                </a:solidFill>
              </a:rPr>
            </a:br>
            <a:r>
              <a:rPr lang="en-US" sz="1400" b="1" kern="0" cap="all" spc="300" dirty="0">
                <a:solidFill>
                  <a:srgbClr val="1BAC82"/>
                </a:solidFill>
              </a:rPr>
              <a:t>WORKING </a:t>
            </a:r>
            <a:br>
              <a:rPr lang="en-US" sz="1400" b="1" kern="0" cap="all" spc="300" dirty="0">
                <a:solidFill>
                  <a:srgbClr val="1BAC82"/>
                </a:solidFill>
              </a:rPr>
            </a:br>
            <a:r>
              <a:rPr lang="en-US" sz="1400" b="1" kern="0" cap="all" spc="300" dirty="0">
                <a:solidFill>
                  <a:srgbClr val="1BAC82"/>
                </a:solidFill>
              </a:rPr>
              <a:t>DIFFERENTLY</a:t>
            </a:r>
          </a:p>
          <a:p>
            <a:pPr lvl="0" algn="ctr">
              <a:lnSpc>
                <a:spcPct val="100000"/>
              </a:lnSpc>
            </a:pPr>
            <a:r>
              <a:rPr lang="en-US" sz="1400" b="1" cap="all" spc="300" dirty="0">
                <a:solidFill>
                  <a:schemeClr val="bg2">
                    <a:lumMod val="40000"/>
                    <a:lumOff val="60000"/>
                  </a:schemeClr>
                </a:solidFill>
              </a:rPr>
              <a:t>—</a:t>
            </a:r>
          </a:p>
        </p:txBody>
      </p:sp>
      <p:sp>
        <p:nvSpPr>
          <p:cNvPr id="34" name="TextBox 33"/>
          <p:cNvSpPr txBox="1">
            <a:spLocks noChangeAspect="1"/>
          </p:cNvSpPr>
          <p:nvPr/>
        </p:nvSpPr>
        <p:spPr>
          <a:xfrm>
            <a:off x="709729" y="2575859"/>
            <a:ext cx="2413338" cy="956128"/>
          </a:xfrm>
          <a:prstGeom prst="rect">
            <a:avLst/>
          </a:prstGeom>
          <a:noFill/>
        </p:spPr>
        <p:txBody>
          <a:bodyPr wrap="square" lIns="0" tIns="0" rIns="0" bIns="0" rtlCol="0" anchor="t" anchorCtr="0">
            <a:noAutofit/>
          </a:bodyPr>
          <a:lstStyle/>
          <a:p>
            <a:pPr lvl="0" algn="ctr">
              <a:defRPr/>
            </a:pPr>
            <a:r>
              <a:rPr lang="en-US" sz="1400" b="1" cap="all" spc="300" dirty="0">
                <a:solidFill>
                  <a:srgbClr val="E5E5E5"/>
                </a:solidFill>
              </a:rPr>
              <a:t>—</a:t>
            </a:r>
            <a:br>
              <a:rPr lang="en-US" sz="1400" b="1" cap="all" spc="300" dirty="0">
                <a:solidFill>
                  <a:srgbClr val="E5E5E5"/>
                </a:solidFill>
              </a:rPr>
            </a:br>
            <a:r>
              <a:rPr lang="en-US" sz="1400" b="1" kern="0" cap="all" spc="300" dirty="0">
                <a:solidFill>
                  <a:srgbClr val="5B6FB5"/>
                </a:solidFill>
              </a:rPr>
              <a:t>Forecasting longevity</a:t>
            </a:r>
          </a:p>
          <a:p>
            <a:pPr lvl="0" algn="ctr">
              <a:lnSpc>
                <a:spcPct val="100000"/>
              </a:lnSpc>
            </a:pPr>
            <a:r>
              <a:rPr lang="en-US" sz="1400" b="1" cap="all" spc="300" dirty="0">
                <a:solidFill>
                  <a:schemeClr val="bg2">
                    <a:lumMod val="40000"/>
                    <a:lumOff val="60000"/>
                  </a:schemeClr>
                </a:solidFill>
              </a:rPr>
              <a:t>—</a:t>
            </a:r>
          </a:p>
        </p:txBody>
      </p:sp>
      <p:sp>
        <p:nvSpPr>
          <p:cNvPr id="35" name="TextBox 34"/>
          <p:cNvSpPr txBox="1">
            <a:spLocks noChangeAspect="1"/>
          </p:cNvSpPr>
          <p:nvPr/>
        </p:nvSpPr>
        <p:spPr>
          <a:xfrm>
            <a:off x="6467621" y="2575859"/>
            <a:ext cx="2413338" cy="956128"/>
          </a:xfrm>
          <a:prstGeom prst="rect">
            <a:avLst/>
          </a:prstGeom>
          <a:noFill/>
        </p:spPr>
        <p:txBody>
          <a:bodyPr wrap="square" lIns="0" tIns="0" rIns="0" bIns="0" rtlCol="0" anchor="t" anchorCtr="0">
            <a:noAutofit/>
          </a:bodyPr>
          <a:lstStyle/>
          <a:p>
            <a:pPr algn="ctr"/>
            <a:r>
              <a:rPr lang="en-US" sz="1400" b="1" cap="all" spc="300" dirty="0">
                <a:solidFill>
                  <a:srgbClr val="E5E5E5"/>
                </a:solidFill>
              </a:rPr>
              <a:t>—</a:t>
            </a:r>
            <a:br>
              <a:rPr lang="en-US" sz="1400" b="1" cap="all" spc="300" dirty="0">
                <a:solidFill>
                  <a:srgbClr val="E5E5E5"/>
                </a:solidFill>
              </a:rPr>
            </a:br>
            <a:r>
              <a:rPr lang="en-US" sz="1400" b="1" cap="all" spc="300" dirty="0">
                <a:solidFill>
                  <a:srgbClr val="E60056"/>
                </a:solidFill>
              </a:rPr>
              <a:t>Care Costs</a:t>
            </a:r>
          </a:p>
          <a:p>
            <a:pPr lvl="0" algn="ctr">
              <a:lnSpc>
                <a:spcPct val="100000"/>
              </a:lnSpc>
            </a:pPr>
            <a:r>
              <a:rPr lang="en-US" sz="1400" b="1" cap="all" spc="300" dirty="0">
                <a:solidFill>
                  <a:schemeClr val="bg2">
                    <a:lumMod val="40000"/>
                    <a:lumOff val="60000"/>
                  </a:schemeClr>
                </a:solidFill>
              </a:rPr>
              <a:t>—</a:t>
            </a:r>
          </a:p>
        </p:txBody>
      </p:sp>
      <p:pic>
        <p:nvPicPr>
          <p:cNvPr id="36" name="Picture 35" descr="Icon-Cake.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20647" y="1640604"/>
            <a:ext cx="672617" cy="753041"/>
          </a:xfrm>
          <a:prstGeom prst="rect">
            <a:avLst/>
          </a:prstGeom>
        </p:spPr>
      </p:pic>
      <p:pic>
        <p:nvPicPr>
          <p:cNvPr id="58" name="Picture 5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79544" y="1239344"/>
            <a:ext cx="1389491" cy="1375736"/>
          </a:xfrm>
          <a:prstGeom prst="rect">
            <a:avLst/>
          </a:prstGeom>
        </p:spPr>
      </p:pic>
      <p:grpSp>
        <p:nvGrpSpPr>
          <p:cNvPr id="59" name="Group 58"/>
          <p:cNvGrpSpPr>
            <a:grpSpLocks noChangeAspect="1"/>
          </p:cNvGrpSpPr>
          <p:nvPr/>
        </p:nvGrpSpPr>
        <p:grpSpPr>
          <a:xfrm>
            <a:off x="1633107" y="3963851"/>
            <a:ext cx="573482" cy="804229"/>
            <a:chOff x="1508125" y="1481139"/>
            <a:chExt cx="674687" cy="946150"/>
          </a:xfrm>
        </p:grpSpPr>
        <p:sp>
          <p:nvSpPr>
            <p:cNvPr id="60" name="Oval 69"/>
            <p:cNvSpPr>
              <a:spLocks noChangeArrowheads="1"/>
            </p:cNvSpPr>
            <p:nvPr/>
          </p:nvSpPr>
          <p:spPr bwMode="auto">
            <a:xfrm>
              <a:off x="1558925" y="2047876"/>
              <a:ext cx="573087" cy="379413"/>
            </a:xfrm>
            <a:prstGeom prst="ellipse">
              <a:avLst/>
            </a:prstGeom>
            <a:solidFill>
              <a:srgbClr val="F5B9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1" name="Rectangle 70"/>
            <p:cNvSpPr>
              <a:spLocks noChangeArrowheads="1"/>
            </p:cNvSpPr>
            <p:nvPr/>
          </p:nvSpPr>
          <p:spPr bwMode="auto">
            <a:xfrm>
              <a:off x="1558925" y="2182813"/>
              <a:ext cx="573087" cy="53975"/>
            </a:xfrm>
            <a:prstGeom prst="rect">
              <a:avLst/>
            </a:prstGeom>
            <a:solidFill>
              <a:srgbClr val="F5B94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2" name="Oval 71"/>
            <p:cNvSpPr>
              <a:spLocks noChangeArrowheads="1"/>
            </p:cNvSpPr>
            <p:nvPr/>
          </p:nvSpPr>
          <p:spPr bwMode="auto">
            <a:xfrm>
              <a:off x="1558925" y="1993901"/>
              <a:ext cx="573087" cy="381000"/>
            </a:xfrm>
            <a:prstGeom prst="ellipse">
              <a:avLst/>
            </a:prstGeom>
            <a:solidFill>
              <a:srgbClr val="FAD9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3" name="Oval 72"/>
            <p:cNvSpPr>
              <a:spLocks noChangeArrowheads="1"/>
            </p:cNvSpPr>
            <p:nvPr/>
          </p:nvSpPr>
          <p:spPr bwMode="auto">
            <a:xfrm>
              <a:off x="1608137" y="2043113"/>
              <a:ext cx="473075" cy="282575"/>
            </a:xfrm>
            <a:prstGeom prst="ellipse">
              <a:avLst/>
            </a:pr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4" name="Freeform 73"/>
            <p:cNvSpPr>
              <a:spLocks/>
            </p:cNvSpPr>
            <p:nvPr/>
          </p:nvSpPr>
          <p:spPr bwMode="auto">
            <a:xfrm>
              <a:off x="1608137" y="2043113"/>
              <a:ext cx="257175" cy="282575"/>
            </a:xfrm>
            <a:custGeom>
              <a:avLst/>
              <a:gdLst>
                <a:gd name="T0" fmla="*/ 20 w 130"/>
                <a:gd name="T1" fmla="*/ 71 h 143"/>
                <a:gd name="T2" fmla="*/ 130 w 130"/>
                <a:gd name="T3" fmla="*/ 0 h 143"/>
                <a:gd name="T4" fmla="*/ 120 w 130"/>
                <a:gd name="T5" fmla="*/ 0 h 143"/>
                <a:gd name="T6" fmla="*/ 0 w 130"/>
                <a:gd name="T7" fmla="*/ 71 h 143"/>
                <a:gd name="T8" fmla="*/ 120 w 130"/>
                <a:gd name="T9" fmla="*/ 143 h 143"/>
                <a:gd name="T10" fmla="*/ 130 w 130"/>
                <a:gd name="T11" fmla="*/ 142 h 143"/>
                <a:gd name="T12" fmla="*/ 20 w 130"/>
                <a:gd name="T13" fmla="*/ 71 h 143"/>
              </a:gdLst>
              <a:ahLst/>
              <a:cxnLst>
                <a:cxn ang="0">
                  <a:pos x="T0" y="T1"/>
                </a:cxn>
                <a:cxn ang="0">
                  <a:pos x="T2" y="T3"/>
                </a:cxn>
                <a:cxn ang="0">
                  <a:pos x="T4" y="T5"/>
                </a:cxn>
                <a:cxn ang="0">
                  <a:pos x="T6" y="T7"/>
                </a:cxn>
                <a:cxn ang="0">
                  <a:pos x="T8" y="T9"/>
                </a:cxn>
                <a:cxn ang="0">
                  <a:pos x="T10" y="T11"/>
                </a:cxn>
                <a:cxn ang="0">
                  <a:pos x="T12" y="T13"/>
                </a:cxn>
              </a:cxnLst>
              <a:rect l="0" t="0" r="r" b="b"/>
              <a:pathLst>
                <a:path w="130" h="143">
                  <a:moveTo>
                    <a:pt x="20" y="71"/>
                  </a:moveTo>
                  <a:cubicBezTo>
                    <a:pt x="20" y="34"/>
                    <a:pt x="69" y="3"/>
                    <a:pt x="130" y="0"/>
                  </a:cubicBezTo>
                  <a:cubicBezTo>
                    <a:pt x="126" y="0"/>
                    <a:pt x="123" y="0"/>
                    <a:pt x="120" y="0"/>
                  </a:cubicBezTo>
                  <a:cubicBezTo>
                    <a:pt x="55" y="0"/>
                    <a:pt x="0" y="32"/>
                    <a:pt x="0" y="71"/>
                  </a:cubicBezTo>
                  <a:cubicBezTo>
                    <a:pt x="0" y="110"/>
                    <a:pt x="55" y="143"/>
                    <a:pt x="120" y="143"/>
                  </a:cubicBezTo>
                  <a:cubicBezTo>
                    <a:pt x="123" y="143"/>
                    <a:pt x="126" y="143"/>
                    <a:pt x="130" y="142"/>
                  </a:cubicBezTo>
                  <a:cubicBezTo>
                    <a:pt x="69" y="139"/>
                    <a:pt x="20" y="108"/>
                    <a:pt x="20" y="71"/>
                  </a:cubicBezTo>
                  <a:close/>
                </a:path>
              </a:pathLst>
            </a:custGeom>
            <a:solidFill>
              <a:srgbClr val="F5B9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5" name="Freeform 74"/>
            <p:cNvSpPr>
              <a:spLocks/>
            </p:cNvSpPr>
            <p:nvPr/>
          </p:nvSpPr>
          <p:spPr bwMode="auto">
            <a:xfrm>
              <a:off x="1730375" y="2365376"/>
              <a:ext cx="11112" cy="42863"/>
            </a:xfrm>
            <a:custGeom>
              <a:avLst/>
              <a:gdLst>
                <a:gd name="T0" fmla="*/ 5 w 5"/>
                <a:gd name="T1" fmla="*/ 1 h 22"/>
                <a:gd name="T2" fmla="*/ 0 w 5"/>
                <a:gd name="T3" fmla="*/ 0 h 22"/>
                <a:gd name="T4" fmla="*/ 0 w 5"/>
                <a:gd name="T5" fmla="*/ 21 h 22"/>
                <a:gd name="T6" fmla="*/ 5 w 5"/>
                <a:gd name="T7" fmla="*/ 22 h 22"/>
                <a:gd name="T8" fmla="*/ 5 w 5"/>
                <a:gd name="T9" fmla="*/ 1 h 22"/>
              </a:gdLst>
              <a:ahLst/>
              <a:cxnLst>
                <a:cxn ang="0">
                  <a:pos x="T0" y="T1"/>
                </a:cxn>
                <a:cxn ang="0">
                  <a:pos x="T2" y="T3"/>
                </a:cxn>
                <a:cxn ang="0">
                  <a:pos x="T4" y="T5"/>
                </a:cxn>
                <a:cxn ang="0">
                  <a:pos x="T6" y="T7"/>
                </a:cxn>
                <a:cxn ang="0">
                  <a:pos x="T8" y="T9"/>
                </a:cxn>
              </a:cxnLst>
              <a:rect l="0" t="0" r="r" b="b"/>
              <a:pathLst>
                <a:path w="5" h="22">
                  <a:moveTo>
                    <a:pt x="5" y="1"/>
                  </a:moveTo>
                  <a:cubicBezTo>
                    <a:pt x="3" y="1"/>
                    <a:pt x="1" y="0"/>
                    <a:pt x="0" y="0"/>
                  </a:cubicBezTo>
                  <a:cubicBezTo>
                    <a:pt x="0" y="21"/>
                    <a:pt x="0" y="21"/>
                    <a:pt x="0" y="21"/>
                  </a:cubicBezTo>
                  <a:cubicBezTo>
                    <a:pt x="1" y="21"/>
                    <a:pt x="3" y="22"/>
                    <a:pt x="5" y="22"/>
                  </a:cubicBezTo>
                  <a:lnTo>
                    <a:pt x="5"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6" name="Freeform 75"/>
            <p:cNvSpPr>
              <a:spLocks/>
            </p:cNvSpPr>
            <p:nvPr/>
          </p:nvSpPr>
          <p:spPr bwMode="auto">
            <a:xfrm>
              <a:off x="2103437" y="2260601"/>
              <a:ext cx="9525" cy="47625"/>
            </a:xfrm>
            <a:custGeom>
              <a:avLst/>
              <a:gdLst>
                <a:gd name="T0" fmla="*/ 0 w 5"/>
                <a:gd name="T1" fmla="*/ 24 h 24"/>
                <a:gd name="T2" fmla="*/ 5 w 5"/>
                <a:gd name="T3" fmla="*/ 15 h 24"/>
                <a:gd name="T4" fmla="*/ 5 w 5"/>
                <a:gd name="T5" fmla="*/ 0 h 24"/>
                <a:gd name="T6" fmla="*/ 0 w 5"/>
                <a:gd name="T7" fmla="*/ 7 h 24"/>
                <a:gd name="T8" fmla="*/ 0 w 5"/>
                <a:gd name="T9" fmla="*/ 24 h 24"/>
              </a:gdLst>
              <a:ahLst/>
              <a:cxnLst>
                <a:cxn ang="0">
                  <a:pos x="T0" y="T1"/>
                </a:cxn>
                <a:cxn ang="0">
                  <a:pos x="T2" y="T3"/>
                </a:cxn>
                <a:cxn ang="0">
                  <a:pos x="T4" y="T5"/>
                </a:cxn>
                <a:cxn ang="0">
                  <a:pos x="T6" y="T7"/>
                </a:cxn>
                <a:cxn ang="0">
                  <a:pos x="T8" y="T9"/>
                </a:cxn>
              </a:cxnLst>
              <a:rect l="0" t="0" r="r" b="b"/>
              <a:pathLst>
                <a:path w="5" h="24">
                  <a:moveTo>
                    <a:pt x="0" y="24"/>
                  </a:moveTo>
                  <a:cubicBezTo>
                    <a:pt x="2" y="21"/>
                    <a:pt x="4" y="18"/>
                    <a:pt x="5" y="15"/>
                  </a:cubicBezTo>
                  <a:cubicBezTo>
                    <a:pt x="5" y="0"/>
                    <a:pt x="5" y="0"/>
                    <a:pt x="5" y="0"/>
                  </a:cubicBezTo>
                  <a:cubicBezTo>
                    <a:pt x="4" y="2"/>
                    <a:pt x="2" y="5"/>
                    <a:pt x="0" y="7"/>
                  </a:cubicBezTo>
                  <a:lnTo>
                    <a:pt x="0" y="24"/>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 name="Freeform 76"/>
            <p:cNvSpPr>
              <a:spLocks/>
            </p:cNvSpPr>
            <p:nvPr/>
          </p:nvSpPr>
          <p:spPr bwMode="auto">
            <a:xfrm>
              <a:off x="1752600" y="2370138"/>
              <a:ext cx="9525" cy="44450"/>
            </a:xfrm>
            <a:custGeom>
              <a:avLst/>
              <a:gdLst>
                <a:gd name="T0" fmla="*/ 5 w 5"/>
                <a:gd name="T1" fmla="*/ 1 h 22"/>
                <a:gd name="T2" fmla="*/ 0 w 5"/>
                <a:gd name="T3" fmla="*/ 0 h 22"/>
                <a:gd name="T4" fmla="*/ 0 w 5"/>
                <a:gd name="T5" fmla="*/ 21 h 22"/>
                <a:gd name="T6" fmla="*/ 5 w 5"/>
                <a:gd name="T7" fmla="*/ 22 h 22"/>
                <a:gd name="T8" fmla="*/ 5 w 5"/>
                <a:gd name="T9" fmla="*/ 1 h 22"/>
              </a:gdLst>
              <a:ahLst/>
              <a:cxnLst>
                <a:cxn ang="0">
                  <a:pos x="T0" y="T1"/>
                </a:cxn>
                <a:cxn ang="0">
                  <a:pos x="T2" y="T3"/>
                </a:cxn>
                <a:cxn ang="0">
                  <a:pos x="T4" y="T5"/>
                </a:cxn>
                <a:cxn ang="0">
                  <a:pos x="T6" y="T7"/>
                </a:cxn>
                <a:cxn ang="0">
                  <a:pos x="T8" y="T9"/>
                </a:cxn>
              </a:cxnLst>
              <a:rect l="0" t="0" r="r" b="b"/>
              <a:pathLst>
                <a:path w="5" h="22">
                  <a:moveTo>
                    <a:pt x="5" y="1"/>
                  </a:moveTo>
                  <a:cubicBezTo>
                    <a:pt x="3" y="0"/>
                    <a:pt x="2" y="0"/>
                    <a:pt x="0" y="0"/>
                  </a:cubicBezTo>
                  <a:cubicBezTo>
                    <a:pt x="0" y="21"/>
                    <a:pt x="0" y="21"/>
                    <a:pt x="0" y="21"/>
                  </a:cubicBezTo>
                  <a:cubicBezTo>
                    <a:pt x="2" y="21"/>
                    <a:pt x="3" y="21"/>
                    <a:pt x="5" y="22"/>
                  </a:cubicBezTo>
                  <a:lnTo>
                    <a:pt x="5"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8" name="Freeform 77"/>
            <p:cNvSpPr>
              <a:spLocks/>
            </p:cNvSpPr>
            <p:nvPr/>
          </p:nvSpPr>
          <p:spPr bwMode="auto">
            <a:xfrm>
              <a:off x="1795462" y="2376488"/>
              <a:ext cx="11112" cy="42863"/>
            </a:xfrm>
            <a:custGeom>
              <a:avLst/>
              <a:gdLst>
                <a:gd name="T0" fmla="*/ 5 w 5"/>
                <a:gd name="T1" fmla="*/ 1 h 22"/>
                <a:gd name="T2" fmla="*/ 0 w 5"/>
                <a:gd name="T3" fmla="*/ 0 h 22"/>
                <a:gd name="T4" fmla="*/ 0 w 5"/>
                <a:gd name="T5" fmla="*/ 22 h 22"/>
                <a:gd name="T6" fmla="*/ 5 w 5"/>
                <a:gd name="T7" fmla="*/ 22 h 22"/>
                <a:gd name="T8" fmla="*/ 5 w 5"/>
                <a:gd name="T9" fmla="*/ 1 h 22"/>
              </a:gdLst>
              <a:ahLst/>
              <a:cxnLst>
                <a:cxn ang="0">
                  <a:pos x="T0" y="T1"/>
                </a:cxn>
                <a:cxn ang="0">
                  <a:pos x="T2" y="T3"/>
                </a:cxn>
                <a:cxn ang="0">
                  <a:pos x="T4" y="T5"/>
                </a:cxn>
                <a:cxn ang="0">
                  <a:pos x="T6" y="T7"/>
                </a:cxn>
                <a:cxn ang="0">
                  <a:pos x="T8" y="T9"/>
                </a:cxn>
              </a:cxnLst>
              <a:rect l="0" t="0" r="r" b="b"/>
              <a:pathLst>
                <a:path w="5" h="22">
                  <a:moveTo>
                    <a:pt x="5" y="1"/>
                  </a:moveTo>
                  <a:cubicBezTo>
                    <a:pt x="4" y="1"/>
                    <a:pt x="2" y="0"/>
                    <a:pt x="0" y="0"/>
                  </a:cubicBezTo>
                  <a:cubicBezTo>
                    <a:pt x="0" y="22"/>
                    <a:pt x="0" y="22"/>
                    <a:pt x="0" y="22"/>
                  </a:cubicBezTo>
                  <a:cubicBezTo>
                    <a:pt x="2" y="22"/>
                    <a:pt x="4" y="22"/>
                    <a:pt x="5" y="22"/>
                  </a:cubicBezTo>
                  <a:lnTo>
                    <a:pt x="5"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9" name="Freeform 78"/>
            <p:cNvSpPr>
              <a:spLocks/>
            </p:cNvSpPr>
            <p:nvPr/>
          </p:nvSpPr>
          <p:spPr bwMode="auto">
            <a:xfrm>
              <a:off x="1774825" y="2374901"/>
              <a:ext cx="9525" cy="42863"/>
            </a:xfrm>
            <a:custGeom>
              <a:avLst/>
              <a:gdLst>
                <a:gd name="T0" fmla="*/ 5 w 5"/>
                <a:gd name="T1" fmla="*/ 0 h 22"/>
                <a:gd name="T2" fmla="*/ 0 w 5"/>
                <a:gd name="T3" fmla="*/ 0 h 22"/>
                <a:gd name="T4" fmla="*/ 0 w 5"/>
                <a:gd name="T5" fmla="*/ 21 h 22"/>
                <a:gd name="T6" fmla="*/ 5 w 5"/>
                <a:gd name="T7" fmla="*/ 22 h 22"/>
                <a:gd name="T8" fmla="*/ 5 w 5"/>
                <a:gd name="T9" fmla="*/ 0 h 22"/>
              </a:gdLst>
              <a:ahLst/>
              <a:cxnLst>
                <a:cxn ang="0">
                  <a:pos x="T0" y="T1"/>
                </a:cxn>
                <a:cxn ang="0">
                  <a:pos x="T2" y="T3"/>
                </a:cxn>
                <a:cxn ang="0">
                  <a:pos x="T4" y="T5"/>
                </a:cxn>
                <a:cxn ang="0">
                  <a:pos x="T6" y="T7"/>
                </a:cxn>
                <a:cxn ang="0">
                  <a:pos x="T8" y="T9"/>
                </a:cxn>
              </a:cxnLst>
              <a:rect l="0" t="0" r="r" b="b"/>
              <a:pathLst>
                <a:path w="5" h="22">
                  <a:moveTo>
                    <a:pt x="5" y="0"/>
                  </a:moveTo>
                  <a:cubicBezTo>
                    <a:pt x="3" y="0"/>
                    <a:pt x="2" y="0"/>
                    <a:pt x="0" y="0"/>
                  </a:cubicBezTo>
                  <a:cubicBezTo>
                    <a:pt x="0" y="21"/>
                    <a:pt x="0" y="21"/>
                    <a:pt x="0" y="21"/>
                  </a:cubicBezTo>
                  <a:cubicBezTo>
                    <a:pt x="2" y="21"/>
                    <a:pt x="3" y="21"/>
                    <a:pt x="5" y="22"/>
                  </a:cubicBezTo>
                  <a:lnTo>
                    <a:pt x="5" y="0"/>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0" name="Freeform 79"/>
            <p:cNvSpPr>
              <a:spLocks/>
            </p:cNvSpPr>
            <p:nvPr/>
          </p:nvSpPr>
          <p:spPr bwMode="auto">
            <a:xfrm>
              <a:off x="1687512" y="2349501"/>
              <a:ext cx="7937" cy="44450"/>
            </a:xfrm>
            <a:custGeom>
              <a:avLst/>
              <a:gdLst>
                <a:gd name="T0" fmla="*/ 4 w 4"/>
                <a:gd name="T1" fmla="*/ 2 h 23"/>
                <a:gd name="T2" fmla="*/ 0 w 4"/>
                <a:gd name="T3" fmla="*/ 0 h 23"/>
                <a:gd name="T4" fmla="*/ 0 w 4"/>
                <a:gd name="T5" fmla="*/ 20 h 23"/>
                <a:gd name="T6" fmla="*/ 4 w 4"/>
                <a:gd name="T7" fmla="*/ 23 h 23"/>
                <a:gd name="T8" fmla="*/ 4 w 4"/>
                <a:gd name="T9" fmla="*/ 2 h 23"/>
              </a:gdLst>
              <a:ahLst/>
              <a:cxnLst>
                <a:cxn ang="0">
                  <a:pos x="T0" y="T1"/>
                </a:cxn>
                <a:cxn ang="0">
                  <a:pos x="T2" y="T3"/>
                </a:cxn>
                <a:cxn ang="0">
                  <a:pos x="T4" y="T5"/>
                </a:cxn>
                <a:cxn ang="0">
                  <a:pos x="T6" y="T7"/>
                </a:cxn>
                <a:cxn ang="0">
                  <a:pos x="T8" y="T9"/>
                </a:cxn>
              </a:cxnLst>
              <a:rect l="0" t="0" r="r" b="b"/>
              <a:pathLst>
                <a:path w="4" h="23">
                  <a:moveTo>
                    <a:pt x="4" y="2"/>
                  </a:moveTo>
                  <a:cubicBezTo>
                    <a:pt x="3" y="1"/>
                    <a:pt x="1" y="0"/>
                    <a:pt x="0" y="0"/>
                  </a:cubicBezTo>
                  <a:cubicBezTo>
                    <a:pt x="0" y="20"/>
                    <a:pt x="0" y="20"/>
                    <a:pt x="0" y="20"/>
                  </a:cubicBezTo>
                  <a:cubicBezTo>
                    <a:pt x="1" y="21"/>
                    <a:pt x="3" y="22"/>
                    <a:pt x="4" y="23"/>
                  </a:cubicBezTo>
                  <a:lnTo>
                    <a:pt x="4" y="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1" name="Freeform 80"/>
            <p:cNvSpPr>
              <a:spLocks/>
            </p:cNvSpPr>
            <p:nvPr/>
          </p:nvSpPr>
          <p:spPr bwMode="auto">
            <a:xfrm>
              <a:off x="1709737" y="2357438"/>
              <a:ext cx="9525" cy="44450"/>
            </a:xfrm>
            <a:custGeom>
              <a:avLst/>
              <a:gdLst>
                <a:gd name="T0" fmla="*/ 5 w 5"/>
                <a:gd name="T1" fmla="*/ 2 h 23"/>
                <a:gd name="T2" fmla="*/ 0 w 5"/>
                <a:gd name="T3" fmla="*/ 0 h 23"/>
                <a:gd name="T4" fmla="*/ 0 w 5"/>
                <a:gd name="T5" fmla="*/ 21 h 23"/>
                <a:gd name="T6" fmla="*/ 5 w 5"/>
                <a:gd name="T7" fmla="*/ 23 h 23"/>
                <a:gd name="T8" fmla="*/ 5 w 5"/>
                <a:gd name="T9" fmla="*/ 2 h 23"/>
              </a:gdLst>
              <a:ahLst/>
              <a:cxnLst>
                <a:cxn ang="0">
                  <a:pos x="T0" y="T1"/>
                </a:cxn>
                <a:cxn ang="0">
                  <a:pos x="T2" y="T3"/>
                </a:cxn>
                <a:cxn ang="0">
                  <a:pos x="T4" y="T5"/>
                </a:cxn>
                <a:cxn ang="0">
                  <a:pos x="T6" y="T7"/>
                </a:cxn>
                <a:cxn ang="0">
                  <a:pos x="T8" y="T9"/>
                </a:cxn>
              </a:cxnLst>
              <a:rect l="0" t="0" r="r" b="b"/>
              <a:pathLst>
                <a:path w="5" h="23">
                  <a:moveTo>
                    <a:pt x="5" y="2"/>
                  </a:moveTo>
                  <a:cubicBezTo>
                    <a:pt x="3" y="1"/>
                    <a:pt x="1" y="1"/>
                    <a:pt x="0" y="0"/>
                  </a:cubicBezTo>
                  <a:cubicBezTo>
                    <a:pt x="0" y="21"/>
                    <a:pt x="0" y="21"/>
                    <a:pt x="0" y="21"/>
                  </a:cubicBezTo>
                  <a:cubicBezTo>
                    <a:pt x="1" y="22"/>
                    <a:pt x="3" y="22"/>
                    <a:pt x="5" y="23"/>
                  </a:cubicBezTo>
                  <a:lnTo>
                    <a:pt x="5" y="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2" name="Freeform 81"/>
            <p:cNvSpPr>
              <a:spLocks/>
            </p:cNvSpPr>
            <p:nvPr/>
          </p:nvSpPr>
          <p:spPr bwMode="auto">
            <a:xfrm>
              <a:off x="2060575" y="2309813"/>
              <a:ext cx="9525" cy="44450"/>
            </a:xfrm>
            <a:custGeom>
              <a:avLst/>
              <a:gdLst>
                <a:gd name="T0" fmla="*/ 0 w 5"/>
                <a:gd name="T1" fmla="*/ 23 h 23"/>
                <a:gd name="T2" fmla="*/ 5 w 5"/>
                <a:gd name="T3" fmla="*/ 19 h 23"/>
                <a:gd name="T4" fmla="*/ 5 w 5"/>
                <a:gd name="T5" fmla="*/ 0 h 23"/>
                <a:gd name="T6" fmla="*/ 0 w 5"/>
                <a:gd name="T7" fmla="*/ 3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2" y="22"/>
                    <a:pt x="3" y="21"/>
                    <a:pt x="5" y="19"/>
                  </a:cubicBezTo>
                  <a:cubicBezTo>
                    <a:pt x="5" y="0"/>
                    <a:pt x="5" y="0"/>
                    <a:pt x="5" y="0"/>
                  </a:cubicBezTo>
                  <a:cubicBezTo>
                    <a:pt x="3" y="1"/>
                    <a:pt x="2" y="2"/>
                    <a:pt x="0" y="3"/>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3" name="Freeform 82"/>
            <p:cNvSpPr>
              <a:spLocks/>
            </p:cNvSpPr>
            <p:nvPr/>
          </p:nvSpPr>
          <p:spPr bwMode="auto">
            <a:xfrm>
              <a:off x="2081212" y="2287588"/>
              <a:ext cx="11112" cy="47625"/>
            </a:xfrm>
            <a:custGeom>
              <a:avLst/>
              <a:gdLst>
                <a:gd name="T0" fmla="*/ 0 w 5"/>
                <a:gd name="T1" fmla="*/ 24 h 24"/>
                <a:gd name="T2" fmla="*/ 5 w 5"/>
                <a:gd name="T3" fmla="*/ 19 h 24"/>
                <a:gd name="T4" fmla="*/ 5 w 5"/>
                <a:gd name="T5" fmla="*/ 0 h 24"/>
                <a:gd name="T6" fmla="*/ 0 w 5"/>
                <a:gd name="T7" fmla="*/ 5 h 24"/>
                <a:gd name="T8" fmla="*/ 0 w 5"/>
                <a:gd name="T9" fmla="*/ 24 h 24"/>
              </a:gdLst>
              <a:ahLst/>
              <a:cxnLst>
                <a:cxn ang="0">
                  <a:pos x="T0" y="T1"/>
                </a:cxn>
                <a:cxn ang="0">
                  <a:pos x="T2" y="T3"/>
                </a:cxn>
                <a:cxn ang="0">
                  <a:pos x="T4" y="T5"/>
                </a:cxn>
                <a:cxn ang="0">
                  <a:pos x="T6" y="T7"/>
                </a:cxn>
                <a:cxn ang="0">
                  <a:pos x="T8" y="T9"/>
                </a:cxn>
              </a:cxnLst>
              <a:rect l="0" t="0" r="r" b="b"/>
              <a:pathLst>
                <a:path w="5" h="24">
                  <a:moveTo>
                    <a:pt x="0" y="24"/>
                  </a:moveTo>
                  <a:cubicBezTo>
                    <a:pt x="2" y="22"/>
                    <a:pt x="3" y="20"/>
                    <a:pt x="5" y="19"/>
                  </a:cubicBezTo>
                  <a:cubicBezTo>
                    <a:pt x="5" y="0"/>
                    <a:pt x="5" y="0"/>
                    <a:pt x="5" y="0"/>
                  </a:cubicBezTo>
                  <a:cubicBezTo>
                    <a:pt x="3" y="2"/>
                    <a:pt x="2" y="3"/>
                    <a:pt x="0" y="5"/>
                  </a:cubicBezTo>
                  <a:lnTo>
                    <a:pt x="0" y="24"/>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4" name="Freeform 83"/>
            <p:cNvSpPr>
              <a:spLocks/>
            </p:cNvSpPr>
            <p:nvPr/>
          </p:nvSpPr>
          <p:spPr bwMode="auto">
            <a:xfrm>
              <a:off x="1620837" y="2309813"/>
              <a:ext cx="9525" cy="44450"/>
            </a:xfrm>
            <a:custGeom>
              <a:avLst/>
              <a:gdLst>
                <a:gd name="T0" fmla="*/ 5 w 5"/>
                <a:gd name="T1" fmla="*/ 23 h 23"/>
                <a:gd name="T2" fmla="*/ 5 w 5"/>
                <a:gd name="T3" fmla="*/ 3 h 23"/>
                <a:gd name="T4" fmla="*/ 0 w 5"/>
                <a:gd name="T5" fmla="*/ 0 h 23"/>
                <a:gd name="T6" fmla="*/ 0 w 5"/>
                <a:gd name="T7" fmla="*/ 19 h 23"/>
                <a:gd name="T8" fmla="*/ 5 w 5"/>
                <a:gd name="T9" fmla="*/ 23 h 23"/>
              </a:gdLst>
              <a:ahLst/>
              <a:cxnLst>
                <a:cxn ang="0">
                  <a:pos x="T0" y="T1"/>
                </a:cxn>
                <a:cxn ang="0">
                  <a:pos x="T2" y="T3"/>
                </a:cxn>
                <a:cxn ang="0">
                  <a:pos x="T4" y="T5"/>
                </a:cxn>
                <a:cxn ang="0">
                  <a:pos x="T6" y="T7"/>
                </a:cxn>
                <a:cxn ang="0">
                  <a:pos x="T8" y="T9"/>
                </a:cxn>
              </a:cxnLst>
              <a:rect l="0" t="0" r="r" b="b"/>
              <a:pathLst>
                <a:path w="5" h="23">
                  <a:moveTo>
                    <a:pt x="5" y="23"/>
                  </a:moveTo>
                  <a:cubicBezTo>
                    <a:pt x="5" y="3"/>
                    <a:pt x="5" y="3"/>
                    <a:pt x="5" y="3"/>
                  </a:cubicBezTo>
                  <a:cubicBezTo>
                    <a:pt x="3" y="2"/>
                    <a:pt x="2" y="1"/>
                    <a:pt x="0" y="0"/>
                  </a:cubicBezTo>
                  <a:cubicBezTo>
                    <a:pt x="0" y="19"/>
                    <a:pt x="0" y="19"/>
                    <a:pt x="0" y="19"/>
                  </a:cubicBezTo>
                  <a:cubicBezTo>
                    <a:pt x="2" y="21"/>
                    <a:pt x="3" y="22"/>
                    <a:pt x="5" y="23"/>
                  </a:cubicBez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5" name="Freeform 84"/>
            <p:cNvSpPr>
              <a:spLocks/>
            </p:cNvSpPr>
            <p:nvPr/>
          </p:nvSpPr>
          <p:spPr bwMode="auto">
            <a:xfrm>
              <a:off x="1663700" y="2336801"/>
              <a:ext cx="9525" cy="46038"/>
            </a:xfrm>
            <a:custGeom>
              <a:avLst/>
              <a:gdLst>
                <a:gd name="T0" fmla="*/ 5 w 5"/>
                <a:gd name="T1" fmla="*/ 3 h 23"/>
                <a:gd name="T2" fmla="*/ 0 w 5"/>
                <a:gd name="T3" fmla="*/ 0 h 23"/>
                <a:gd name="T4" fmla="*/ 0 w 5"/>
                <a:gd name="T5" fmla="*/ 21 h 23"/>
                <a:gd name="T6" fmla="*/ 5 w 5"/>
                <a:gd name="T7" fmla="*/ 23 h 23"/>
                <a:gd name="T8" fmla="*/ 5 w 5"/>
                <a:gd name="T9" fmla="*/ 3 h 23"/>
              </a:gdLst>
              <a:ahLst/>
              <a:cxnLst>
                <a:cxn ang="0">
                  <a:pos x="T0" y="T1"/>
                </a:cxn>
                <a:cxn ang="0">
                  <a:pos x="T2" y="T3"/>
                </a:cxn>
                <a:cxn ang="0">
                  <a:pos x="T4" y="T5"/>
                </a:cxn>
                <a:cxn ang="0">
                  <a:pos x="T6" y="T7"/>
                </a:cxn>
                <a:cxn ang="0">
                  <a:pos x="T8" y="T9"/>
                </a:cxn>
              </a:cxnLst>
              <a:rect l="0" t="0" r="r" b="b"/>
              <a:pathLst>
                <a:path w="5" h="23">
                  <a:moveTo>
                    <a:pt x="5" y="3"/>
                  </a:moveTo>
                  <a:cubicBezTo>
                    <a:pt x="4" y="2"/>
                    <a:pt x="2" y="1"/>
                    <a:pt x="0" y="0"/>
                  </a:cubicBezTo>
                  <a:cubicBezTo>
                    <a:pt x="0" y="21"/>
                    <a:pt x="0" y="21"/>
                    <a:pt x="0" y="21"/>
                  </a:cubicBezTo>
                  <a:cubicBezTo>
                    <a:pt x="2" y="22"/>
                    <a:pt x="4" y="23"/>
                    <a:pt x="5" y="23"/>
                  </a:cubicBezTo>
                  <a:lnTo>
                    <a:pt x="5" y="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6" name="Freeform 85"/>
            <p:cNvSpPr>
              <a:spLocks/>
            </p:cNvSpPr>
            <p:nvPr/>
          </p:nvSpPr>
          <p:spPr bwMode="auto">
            <a:xfrm>
              <a:off x="1641475" y="2325688"/>
              <a:ext cx="11112" cy="44450"/>
            </a:xfrm>
            <a:custGeom>
              <a:avLst/>
              <a:gdLst>
                <a:gd name="T0" fmla="*/ 5 w 5"/>
                <a:gd name="T1" fmla="*/ 3 h 23"/>
                <a:gd name="T2" fmla="*/ 0 w 5"/>
                <a:gd name="T3" fmla="*/ 0 h 23"/>
                <a:gd name="T4" fmla="*/ 0 w 5"/>
                <a:gd name="T5" fmla="*/ 20 h 23"/>
                <a:gd name="T6" fmla="*/ 5 w 5"/>
                <a:gd name="T7" fmla="*/ 23 h 23"/>
                <a:gd name="T8" fmla="*/ 5 w 5"/>
                <a:gd name="T9" fmla="*/ 3 h 23"/>
              </a:gdLst>
              <a:ahLst/>
              <a:cxnLst>
                <a:cxn ang="0">
                  <a:pos x="T0" y="T1"/>
                </a:cxn>
                <a:cxn ang="0">
                  <a:pos x="T2" y="T3"/>
                </a:cxn>
                <a:cxn ang="0">
                  <a:pos x="T4" y="T5"/>
                </a:cxn>
                <a:cxn ang="0">
                  <a:pos x="T6" y="T7"/>
                </a:cxn>
                <a:cxn ang="0">
                  <a:pos x="T8" y="T9"/>
                </a:cxn>
              </a:cxnLst>
              <a:rect l="0" t="0" r="r" b="b"/>
              <a:pathLst>
                <a:path w="5" h="23">
                  <a:moveTo>
                    <a:pt x="5" y="3"/>
                  </a:moveTo>
                  <a:cubicBezTo>
                    <a:pt x="3" y="2"/>
                    <a:pt x="2" y="1"/>
                    <a:pt x="0" y="0"/>
                  </a:cubicBezTo>
                  <a:cubicBezTo>
                    <a:pt x="0" y="20"/>
                    <a:pt x="0" y="20"/>
                    <a:pt x="0" y="20"/>
                  </a:cubicBezTo>
                  <a:cubicBezTo>
                    <a:pt x="2" y="21"/>
                    <a:pt x="3" y="22"/>
                    <a:pt x="5" y="23"/>
                  </a:cubicBezTo>
                  <a:lnTo>
                    <a:pt x="5" y="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7" name="Freeform 86"/>
            <p:cNvSpPr>
              <a:spLocks/>
            </p:cNvSpPr>
            <p:nvPr/>
          </p:nvSpPr>
          <p:spPr bwMode="auto">
            <a:xfrm>
              <a:off x="1841500" y="2381251"/>
              <a:ext cx="7937" cy="41275"/>
            </a:xfrm>
            <a:custGeom>
              <a:avLst/>
              <a:gdLst>
                <a:gd name="T0" fmla="*/ 4 w 4"/>
                <a:gd name="T1" fmla="*/ 21 h 21"/>
                <a:gd name="T2" fmla="*/ 4 w 4"/>
                <a:gd name="T3" fmla="*/ 0 h 21"/>
                <a:gd name="T4" fmla="*/ 2 w 4"/>
                <a:gd name="T5" fmla="*/ 0 h 21"/>
                <a:gd name="T6" fmla="*/ 0 w 4"/>
                <a:gd name="T7" fmla="*/ 0 h 21"/>
                <a:gd name="T8" fmla="*/ 0 w 4"/>
                <a:gd name="T9" fmla="*/ 21 h 21"/>
                <a:gd name="T10" fmla="*/ 2 w 4"/>
                <a:gd name="T11" fmla="*/ 21 h 21"/>
                <a:gd name="T12" fmla="*/ 4 w 4"/>
                <a:gd name="T13" fmla="*/ 21 h 21"/>
              </a:gdLst>
              <a:ahLst/>
              <a:cxnLst>
                <a:cxn ang="0">
                  <a:pos x="T0" y="T1"/>
                </a:cxn>
                <a:cxn ang="0">
                  <a:pos x="T2" y="T3"/>
                </a:cxn>
                <a:cxn ang="0">
                  <a:pos x="T4" y="T5"/>
                </a:cxn>
                <a:cxn ang="0">
                  <a:pos x="T6" y="T7"/>
                </a:cxn>
                <a:cxn ang="0">
                  <a:pos x="T8" y="T9"/>
                </a:cxn>
                <a:cxn ang="0">
                  <a:pos x="T10" y="T11"/>
                </a:cxn>
                <a:cxn ang="0">
                  <a:pos x="T12" y="T13"/>
                </a:cxn>
              </a:cxnLst>
              <a:rect l="0" t="0" r="r" b="b"/>
              <a:pathLst>
                <a:path w="4" h="21">
                  <a:moveTo>
                    <a:pt x="4" y="21"/>
                  </a:moveTo>
                  <a:cubicBezTo>
                    <a:pt x="4" y="0"/>
                    <a:pt x="4" y="0"/>
                    <a:pt x="4" y="0"/>
                  </a:cubicBezTo>
                  <a:cubicBezTo>
                    <a:pt x="4" y="0"/>
                    <a:pt x="3" y="0"/>
                    <a:pt x="2" y="0"/>
                  </a:cubicBezTo>
                  <a:cubicBezTo>
                    <a:pt x="1" y="0"/>
                    <a:pt x="0" y="0"/>
                    <a:pt x="0" y="0"/>
                  </a:cubicBezTo>
                  <a:cubicBezTo>
                    <a:pt x="0" y="21"/>
                    <a:pt x="0" y="21"/>
                    <a:pt x="0" y="21"/>
                  </a:cubicBezTo>
                  <a:cubicBezTo>
                    <a:pt x="0" y="21"/>
                    <a:pt x="1" y="21"/>
                    <a:pt x="2" y="21"/>
                  </a:cubicBezTo>
                  <a:cubicBezTo>
                    <a:pt x="3" y="21"/>
                    <a:pt x="4" y="21"/>
                    <a:pt x="4" y="21"/>
                  </a:cubicBez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8" name="Freeform 87"/>
            <p:cNvSpPr>
              <a:spLocks/>
            </p:cNvSpPr>
            <p:nvPr/>
          </p:nvSpPr>
          <p:spPr bwMode="auto">
            <a:xfrm>
              <a:off x="2016125" y="2336801"/>
              <a:ext cx="11112" cy="46038"/>
            </a:xfrm>
            <a:custGeom>
              <a:avLst/>
              <a:gdLst>
                <a:gd name="T0" fmla="*/ 0 w 5"/>
                <a:gd name="T1" fmla="*/ 23 h 23"/>
                <a:gd name="T2" fmla="*/ 5 w 5"/>
                <a:gd name="T3" fmla="*/ 21 h 23"/>
                <a:gd name="T4" fmla="*/ 5 w 5"/>
                <a:gd name="T5" fmla="*/ 0 h 23"/>
                <a:gd name="T6" fmla="*/ 0 w 5"/>
                <a:gd name="T7" fmla="*/ 3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1" y="23"/>
                    <a:pt x="3" y="22"/>
                    <a:pt x="5" y="21"/>
                  </a:cubicBezTo>
                  <a:cubicBezTo>
                    <a:pt x="5" y="0"/>
                    <a:pt x="5" y="0"/>
                    <a:pt x="5" y="0"/>
                  </a:cubicBezTo>
                  <a:cubicBezTo>
                    <a:pt x="3" y="1"/>
                    <a:pt x="1" y="2"/>
                    <a:pt x="0" y="3"/>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79" name="Freeform 88"/>
            <p:cNvSpPr>
              <a:spLocks/>
            </p:cNvSpPr>
            <p:nvPr/>
          </p:nvSpPr>
          <p:spPr bwMode="auto">
            <a:xfrm>
              <a:off x="2038350" y="2325688"/>
              <a:ext cx="9525" cy="44450"/>
            </a:xfrm>
            <a:custGeom>
              <a:avLst/>
              <a:gdLst>
                <a:gd name="T0" fmla="*/ 0 w 5"/>
                <a:gd name="T1" fmla="*/ 23 h 23"/>
                <a:gd name="T2" fmla="*/ 5 w 5"/>
                <a:gd name="T3" fmla="*/ 20 h 23"/>
                <a:gd name="T4" fmla="*/ 5 w 5"/>
                <a:gd name="T5" fmla="*/ 0 h 23"/>
                <a:gd name="T6" fmla="*/ 0 w 5"/>
                <a:gd name="T7" fmla="*/ 3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2" y="22"/>
                    <a:pt x="3" y="21"/>
                    <a:pt x="5" y="20"/>
                  </a:cubicBezTo>
                  <a:cubicBezTo>
                    <a:pt x="5" y="0"/>
                    <a:pt x="5" y="0"/>
                    <a:pt x="5" y="0"/>
                  </a:cubicBezTo>
                  <a:cubicBezTo>
                    <a:pt x="3" y="1"/>
                    <a:pt x="2" y="2"/>
                    <a:pt x="0" y="3"/>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0" name="Freeform 89"/>
            <p:cNvSpPr>
              <a:spLocks/>
            </p:cNvSpPr>
            <p:nvPr/>
          </p:nvSpPr>
          <p:spPr bwMode="auto">
            <a:xfrm>
              <a:off x="1995487" y="2349501"/>
              <a:ext cx="7937" cy="44450"/>
            </a:xfrm>
            <a:custGeom>
              <a:avLst/>
              <a:gdLst>
                <a:gd name="T0" fmla="*/ 0 w 4"/>
                <a:gd name="T1" fmla="*/ 23 h 23"/>
                <a:gd name="T2" fmla="*/ 4 w 4"/>
                <a:gd name="T3" fmla="*/ 20 h 23"/>
                <a:gd name="T4" fmla="*/ 4 w 4"/>
                <a:gd name="T5" fmla="*/ 0 h 23"/>
                <a:gd name="T6" fmla="*/ 0 w 4"/>
                <a:gd name="T7" fmla="*/ 2 h 23"/>
                <a:gd name="T8" fmla="*/ 0 w 4"/>
                <a:gd name="T9" fmla="*/ 23 h 23"/>
              </a:gdLst>
              <a:ahLst/>
              <a:cxnLst>
                <a:cxn ang="0">
                  <a:pos x="T0" y="T1"/>
                </a:cxn>
                <a:cxn ang="0">
                  <a:pos x="T2" y="T3"/>
                </a:cxn>
                <a:cxn ang="0">
                  <a:pos x="T4" y="T5"/>
                </a:cxn>
                <a:cxn ang="0">
                  <a:pos x="T6" y="T7"/>
                </a:cxn>
                <a:cxn ang="0">
                  <a:pos x="T8" y="T9"/>
                </a:cxn>
              </a:cxnLst>
              <a:rect l="0" t="0" r="r" b="b"/>
              <a:pathLst>
                <a:path w="4" h="23">
                  <a:moveTo>
                    <a:pt x="0" y="23"/>
                  </a:moveTo>
                  <a:cubicBezTo>
                    <a:pt x="1" y="22"/>
                    <a:pt x="3" y="21"/>
                    <a:pt x="4" y="20"/>
                  </a:cubicBezTo>
                  <a:cubicBezTo>
                    <a:pt x="4" y="0"/>
                    <a:pt x="4" y="0"/>
                    <a:pt x="4" y="0"/>
                  </a:cubicBezTo>
                  <a:cubicBezTo>
                    <a:pt x="3" y="0"/>
                    <a:pt x="1" y="1"/>
                    <a:pt x="0" y="2"/>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1" name="Freeform 90"/>
            <p:cNvSpPr>
              <a:spLocks/>
            </p:cNvSpPr>
            <p:nvPr/>
          </p:nvSpPr>
          <p:spPr bwMode="auto">
            <a:xfrm>
              <a:off x="1598612" y="2287588"/>
              <a:ext cx="9525" cy="47625"/>
            </a:xfrm>
            <a:custGeom>
              <a:avLst/>
              <a:gdLst>
                <a:gd name="T0" fmla="*/ 0 w 5"/>
                <a:gd name="T1" fmla="*/ 19 h 24"/>
                <a:gd name="T2" fmla="*/ 5 w 5"/>
                <a:gd name="T3" fmla="*/ 24 h 24"/>
                <a:gd name="T4" fmla="*/ 5 w 5"/>
                <a:gd name="T5" fmla="*/ 5 h 24"/>
                <a:gd name="T6" fmla="*/ 0 w 5"/>
                <a:gd name="T7" fmla="*/ 0 h 24"/>
                <a:gd name="T8" fmla="*/ 0 w 5"/>
                <a:gd name="T9" fmla="*/ 19 h 24"/>
              </a:gdLst>
              <a:ahLst/>
              <a:cxnLst>
                <a:cxn ang="0">
                  <a:pos x="T0" y="T1"/>
                </a:cxn>
                <a:cxn ang="0">
                  <a:pos x="T2" y="T3"/>
                </a:cxn>
                <a:cxn ang="0">
                  <a:pos x="T4" y="T5"/>
                </a:cxn>
                <a:cxn ang="0">
                  <a:pos x="T6" y="T7"/>
                </a:cxn>
                <a:cxn ang="0">
                  <a:pos x="T8" y="T9"/>
                </a:cxn>
              </a:cxnLst>
              <a:rect l="0" t="0" r="r" b="b"/>
              <a:pathLst>
                <a:path w="5" h="24">
                  <a:moveTo>
                    <a:pt x="0" y="19"/>
                  </a:moveTo>
                  <a:cubicBezTo>
                    <a:pt x="2" y="21"/>
                    <a:pt x="3" y="22"/>
                    <a:pt x="5" y="24"/>
                  </a:cubicBezTo>
                  <a:cubicBezTo>
                    <a:pt x="5" y="5"/>
                    <a:pt x="5" y="5"/>
                    <a:pt x="5" y="5"/>
                  </a:cubicBezTo>
                  <a:cubicBezTo>
                    <a:pt x="3" y="3"/>
                    <a:pt x="2" y="2"/>
                    <a:pt x="0" y="0"/>
                  </a:cubicBezTo>
                  <a:lnTo>
                    <a:pt x="0" y="19"/>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2" name="Freeform 91"/>
            <p:cNvSpPr>
              <a:spLocks/>
            </p:cNvSpPr>
            <p:nvPr/>
          </p:nvSpPr>
          <p:spPr bwMode="auto">
            <a:xfrm>
              <a:off x="1576387" y="2260601"/>
              <a:ext cx="11112" cy="47625"/>
            </a:xfrm>
            <a:custGeom>
              <a:avLst/>
              <a:gdLst>
                <a:gd name="T0" fmla="*/ 0 w 5"/>
                <a:gd name="T1" fmla="*/ 15 h 24"/>
                <a:gd name="T2" fmla="*/ 5 w 5"/>
                <a:gd name="T3" fmla="*/ 24 h 24"/>
                <a:gd name="T4" fmla="*/ 5 w 5"/>
                <a:gd name="T5" fmla="*/ 7 h 24"/>
                <a:gd name="T6" fmla="*/ 0 w 5"/>
                <a:gd name="T7" fmla="*/ 0 h 24"/>
                <a:gd name="T8" fmla="*/ 0 w 5"/>
                <a:gd name="T9" fmla="*/ 15 h 24"/>
              </a:gdLst>
              <a:ahLst/>
              <a:cxnLst>
                <a:cxn ang="0">
                  <a:pos x="T0" y="T1"/>
                </a:cxn>
                <a:cxn ang="0">
                  <a:pos x="T2" y="T3"/>
                </a:cxn>
                <a:cxn ang="0">
                  <a:pos x="T4" y="T5"/>
                </a:cxn>
                <a:cxn ang="0">
                  <a:pos x="T6" y="T7"/>
                </a:cxn>
                <a:cxn ang="0">
                  <a:pos x="T8" y="T9"/>
                </a:cxn>
              </a:cxnLst>
              <a:rect l="0" t="0" r="r" b="b"/>
              <a:pathLst>
                <a:path w="5" h="24">
                  <a:moveTo>
                    <a:pt x="0" y="15"/>
                  </a:moveTo>
                  <a:cubicBezTo>
                    <a:pt x="1" y="18"/>
                    <a:pt x="3" y="21"/>
                    <a:pt x="5" y="24"/>
                  </a:cubicBezTo>
                  <a:cubicBezTo>
                    <a:pt x="5" y="7"/>
                    <a:pt x="5" y="7"/>
                    <a:pt x="5" y="7"/>
                  </a:cubicBezTo>
                  <a:cubicBezTo>
                    <a:pt x="3" y="5"/>
                    <a:pt x="1" y="2"/>
                    <a:pt x="0" y="0"/>
                  </a:cubicBezTo>
                  <a:lnTo>
                    <a:pt x="0" y="15"/>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3" name="Freeform 92"/>
            <p:cNvSpPr>
              <a:spLocks/>
            </p:cNvSpPr>
            <p:nvPr/>
          </p:nvSpPr>
          <p:spPr bwMode="auto">
            <a:xfrm>
              <a:off x="1971675" y="2357438"/>
              <a:ext cx="9525" cy="44450"/>
            </a:xfrm>
            <a:custGeom>
              <a:avLst/>
              <a:gdLst>
                <a:gd name="T0" fmla="*/ 0 w 5"/>
                <a:gd name="T1" fmla="*/ 23 h 23"/>
                <a:gd name="T2" fmla="*/ 5 w 5"/>
                <a:gd name="T3" fmla="*/ 21 h 23"/>
                <a:gd name="T4" fmla="*/ 5 w 5"/>
                <a:gd name="T5" fmla="*/ 0 h 23"/>
                <a:gd name="T6" fmla="*/ 0 w 5"/>
                <a:gd name="T7" fmla="*/ 2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2" y="22"/>
                    <a:pt x="4" y="22"/>
                    <a:pt x="5" y="21"/>
                  </a:cubicBezTo>
                  <a:cubicBezTo>
                    <a:pt x="5" y="0"/>
                    <a:pt x="5" y="0"/>
                    <a:pt x="5" y="0"/>
                  </a:cubicBezTo>
                  <a:cubicBezTo>
                    <a:pt x="4" y="1"/>
                    <a:pt x="2" y="1"/>
                    <a:pt x="0" y="2"/>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4" name="Freeform 93"/>
            <p:cNvSpPr>
              <a:spLocks/>
            </p:cNvSpPr>
            <p:nvPr/>
          </p:nvSpPr>
          <p:spPr bwMode="auto">
            <a:xfrm>
              <a:off x="1906587" y="2374901"/>
              <a:ext cx="9525" cy="42863"/>
            </a:xfrm>
            <a:custGeom>
              <a:avLst/>
              <a:gdLst>
                <a:gd name="T0" fmla="*/ 0 w 5"/>
                <a:gd name="T1" fmla="*/ 22 h 22"/>
                <a:gd name="T2" fmla="*/ 5 w 5"/>
                <a:gd name="T3" fmla="*/ 21 h 22"/>
                <a:gd name="T4" fmla="*/ 5 w 5"/>
                <a:gd name="T5" fmla="*/ 0 h 22"/>
                <a:gd name="T6" fmla="*/ 0 w 5"/>
                <a:gd name="T7" fmla="*/ 0 h 22"/>
                <a:gd name="T8" fmla="*/ 0 w 5"/>
                <a:gd name="T9" fmla="*/ 22 h 22"/>
              </a:gdLst>
              <a:ahLst/>
              <a:cxnLst>
                <a:cxn ang="0">
                  <a:pos x="T0" y="T1"/>
                </a:cxn>
                <a:cxn ang="0">
                  <a:pos x="T2" y="T3"/>
                </a:cxn>
                <a:cxn ang="0">
                  <a:pos x="T4" y="T5"/>
                </a:cxn>
                <a:cxn ang="0">
                  <a:pos x="T6" y="T7"/>
                </a:cxn>
                <a:cxn ang="0">
                  <a:pos x="T8" y="T9"/>
                </a:cxn>
              </a:cxnLst>
              <a:rect l="0" t="0" r="r" b="b"/>
              <a:pathLst>
                <a:path w="5" h="22">
                  <a:moveTo>
                    <a:pt x="0" y="22"/>
                  </a:moveTo>
                  <a:cubicBezTo>
                    <a:pt x="2" y="21"/>
                    <a:pt x="3" y="21"/>
                    <a:pt x="5" y="21"/>
                  </a:cubicBezTo>
                  <a:cubicBezTo>
                    <a:pt x="5" y="0"/>
                    <a:pt x="5" y="0"/>
                    <a:pt x="5" y="0"/>
                  </a:cubicBezTo>
                  <a:cubicBezTo>
                    <a:pt x="3" y="0"/>
                    <a:pt x="2" y="0"/>
                    <a:pt x="0" y="0"/>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5" name="Freeform 94"/>
            <p:cNvSpPr>
              <a:spLocks/>
            </p:cNvSpPr>
            <p:nvPr/>
          </p:nvSpPr>
          <p:spPr bwMode="auto">
            <a:xfrm>
              <a:off x="1884362" y="2376488"/>
              <a:ext cx="9525" cy="42863"/>
            </a:xfrm>
            <a:custGeom>
              <a:avLst/>
              <a:gdLst>
                <a:gd name="T0" fmla="*/ 0 w 5"/>
                <a:gd name="T1" fmla="*/ 22 h 22"/>
                <a:gd name="T2" fmla="*/ 5 w 5"/>
                <a:gd name="T3" fmla="*/ 22 h 22"/>
                <a:gd name="T4" fmla="*/ 5 w 5"/>
                <a:gd name="T5" fmla="*/ 0 h 22"/>
                <a:gd name="T6" fmla="*/ 0 w 5"/>
                <a:gd name="T7" fmla="*/ 1 h 22"/>
                <a:gd name="T8" fmla="*/ 0 w 5"/>
                <a:gd name="T9" fmla="*/ 22 h 22"/>
              </a:gdLst>
              <a:ahLst/>
              <a:cxnLst>
                <a:cxn ang="0">
                  <a:pos x="T0" y="T1"/>
                </a:cxn>
                <a:cxn ang="0">
                  <a:pos x="T2" y="T3"/>
                </a:cxn>
                <a:cxn ang="0">
                  <a:pos x="T4" y="T5"/>
                </a:cxn>
                <a:cxn ang="0">
                  <a:pos x="T6" y="T7"/>
                </a:cxn>
                <a:cxn ang="0">
                  <a:pos x="T8" y="T9"/>
                </a:cxn>
              </a:cxnLst>
              <a:rect l="0" t="0" r="r" b="b"/>
              <a:pathLst>
                <a:path w="5" h="22">
                  <a:moveTo>
                    <a:pt x="0" y="22"/>
                  </a:moveTo>
                  <a:cubicBezTo>
                    <a:pt x="1" y="22"/>
                    <a:pt x="3" y="22"/>
                    <a:pt x="5" y="22"/>
                  </a:cubicBezTo>
                  <a:cubicBezTo>
                    <a:pt x="5" y="0"/>
                    <a:pt x="5" y="0"/>
                    <a:pt x="5" y="0"/>
                  </a:cubicBezTo>
                  <a:cubicBezTo>
                    <a:pt x="3" y="0"/>
                    <a:pt x="1" y="1"/>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6" name="Freeform 95"/>
            <p:cNvSpPr>
              <a:spLocks/>
            </p:cNvSpPr>
            <p:nvPr/>
          </p:nvSpPr>
          <p:spPr bwMode="auto">
            <a:xfrm>
              <a:off x="1863725" y="2378076"/>
              <a:ext cx="9525" cy="44450"/>
            </a:xfrm>
            <a:custGeom>
              <a:avLst/>
              <a:gdLst>
                <a:gd name="T0" fmla="*/ 0 w 5"/>
                <a:gd name="T1" fmla="*/ 22 h 22"/>
                <a:gd name="T2" fmla="*/ 5 w 5"/>
                <a:gd name="T3" fmla="*/ 22 h 22"/>
                <a:gd name="T4" fmla="*/ 5 w 5"/>
                <a:gd name="T5" fmla="*/ 0 h 22"/>
                <a:gd name="T6" fmla="*/ 0 w 5"/>
                <a:gd name="T7" fmla="*/ 1 h 22"/>
                <a:gd name="T8" fmla="*/ 0 w 5"/>
                <a:gd name="T9" fmla="*/ 22 h 22"/>
              </a:gdLst>
              <a:ahLst/>
              <a:cxnLst>
                <a:cxn ang="0">
                  <a:pos x="T0" y="T1"/>
                </a:cxn>
                <a:cxn ang="0">
                  <a:pos x="T2" y="T3"/>
                </a:cxn>
                <a:cxn ang="0">
                  <a:pos x="T4" y="T5"/>
                </a:cxn>
                <a:cxn ang="0">
                  <a:pos x="T6" y="T7"/>
                </a:cxn>
                <a:cxn ang="0">
                  <a:pos x="T8" y="T9"/>
                </a:cxn>
              </a:cxnLst>
              <a:rect l="0" t="0" r="r" b="b"/>
              <a:pathLst>
                <a:path w="5" h="22">
                  <a:moveTo>
                    <a:pt x="0" y="22"/>
                  </a:moveTo>
                  <a:cubicBezTo>
                    <a:pt x="1" y="22"/>
                    <a:pt x="3" y="22"/>
                    <a:pt x="5" y="22"/>
                  </a:cubicBezTo>
                  <a:cubicBezTo>
                    <a:pt x="5" y="0"/>
                    <a:pt x="5" y="0"/>
                    <a:pt x="5" y="0"/>
                  </a:cubicBezTo>
                  <a:cubicBezTo>
                    <a:pt x="3" y="0"/>
                    <a:pt x="1" y="0"/>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7" name="Freeform 96"/>
            <p:cNvSpPr>
              <a:spLocks/>
            </p:cNvSpPr>
            <p:nvPr/>
          </p:nvSpPr>
          <p:spPr bwMode="auto">
            <a:xfrm>
              <a:off x="1949450" y="2365376"/>
              <a:ext cx="9525" cy="42863"/>
            </a:xfrm>
            <a:custGeom>
              <a:avLst/>
              <a:gdLst>
                <a:gd name="T0" fmla="*/ 0 w 5"/>
                <a:gd name="T1" fmla="*/ 22 h 22"/>
                <a:gd name="T2" fmla="*/ 5 w 5"/>
                <a:gd name="T3" fmla="*/ 21 h 22"/>
                <a:gd name="T4" fmla="*/ 5 w 5"/>
                <a:gd name="T5" fmla="*/ 0 h 22"/>
                <a:gd name="T6" fmla="*/ 0 w 5"/>
                <a:gd name="T7" fmla="*/ 1 h 22"/>
                <a:gd name="T8" fmla="*/ 0 w 5"/>
                <a:gd name="T9" fmla="*/ 22 h 22"/>
              </a:gdLst>
              <a:ahLst/>
              <a:cxnLst>
                <a:cxn ang="0">
                  <a:pos x="T0" y="T1"/>
                </a:cxn>
                <a:cxn ang="0">
                  <a:pos x="T2" y="T3"/>
                </a:cxn>
                <a:cxn ang="0">
                  <a:pos x="T4" y="T5"/>
                </a:cxn>
                <a:cxn ang="0">
                  <a:pos x="T6" y="T7"/>
                </a:cxn>
                <a:cxn ang="0">
                  <a:pos x="T8" y="T9"/>
                </a:cxn>
              </a:cxnLst>
              <a:rect l="0" t="0" r="r" b="b"/>
              <a:pathLst>
                <a:path w="5" h="22">
                  <a:moveTo>
                    <a:pt x="0" y="22"/>
                  </a:moveTo>
                  <a:cubicBezTo>
                    <a:pt x="2" y="22"/>
                    <a:pt x="4" y="21"/>
                    <a:pt x="5" y="21"/>
                  </a:cubicBezTo>
                  <a:cubicBezTo>
                    <a:pt x="5" y="0"/>
                    <a:pt x="5" y="0"/>
                    <a:pt x="5" y="0"/>
                  </a:cubicBezTo>
                  <a:cubicBezTo>
                    <a:pt x="4" y="0"/>
                    <a:pt x="2" y="1"/>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8" name="Freeform 97"/>
            <p:cNvSpPr>
              <a:spLocks/>
            </p:cNvSpPr>
            <p:nvPr/>
          </p:nvSpPr>
          <p:spPr bwMode="auto">
            <a:xfrm>
              <a:off x="1928812" y="2370138"/>
              <a:ext cx="9525" cy="44450"/>
            </a:xfrm>
            <a:custGeom>
              <a:avLst/>
              <a:gdLst>
                <a:gd name="T0" fmla="*/ 0 w 5"/>
                <a:gd name="T1" fmla="*/ 22 h 22"/>
                <a:gd name="T2" fmla="*/ 5 w 5"/>
                <a:gd name="T3" fmla="*/ 21 h 22"/>
                <a:gd name="T4" fmla="*/ 5 w 5"/>
                <a:gd name="T5" fmla="*/ 0 h 22"/>
                <a:gd name="T6" fmla="*/ 0 w 5"/>
                <a:gd name="T7" fmla="*/ 1 h 22"/>
                <a:gd name="T8" fmla="*/ 0 w 5"/>
                <a:gd name="T9" fmla="*/ 22 h 22"/>
              </a:gdLst>
              <a:ahLst/>
              <a:cxnLst>
                <a:cxn ang="0">
                  <a:pos x="T0" y="T1"/>
                </a:cxn>
                <a:cxn ang="0">
                  <a:pos x="T2" y="T3"/>
                </a:cxn>
                <a:cxn ang="0">
                  <a:pos x="T4" y="T5"/>
                </a:cxn>
                <a:cxn ang="0">
                  <a:pos x="T6" y="T7"/>
                </a:cxn>
                <a:cxn ang="0">
                  <a:pos x="T8" y="T9"/>
                </a:cxn>
              </a:cxnLst>
              <a:rect l="0" t="0" r="r" b="b"/>
              <a:pathLst>
                <a:path w="5" h="22">
                  <a:moveTo>
                    <a:pt x="0" y="22"/>
                  </a:moveTo>
                  <a:cubicBezTo>
                    <a:pt x="2" y="21"/>
                    <a:pt x="3" y="21"/>
                    <a:pt x="5" y="21"/>
                  </a:cubicBezTo>
                  <a:cubicBezTo>
                    <a:pt x="5" y="0"/>
                    <a:pt x="5" y="0"/>
                    <a:pt x="5" y="0"/>
                  </a:cubicBezTo>
                  <a:cubicBezTo>
                    <a:pt x="3" y="0"/>
                    <a:pt x="2" y="0"/>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89" name="Freeform 98"/>
            <p:cNvSpPr>
              <a:spLocks/>
            </p:cNvSpPr>
            <p:nvPr/>
          </p:nvSpPr>
          <p:spPr bwMode="auto">
            <a:xfrm>
              <a:off x="1817687" y="2378076"/>
              <a:ext cx="9525" cy="44450"/>
            </a:xfrm>
            <a:custGeom>
              <a:avLst/>
              <a:gdLst>
                <a:gd name="T0" fmla="*/ 5 w 5"/>
                <a:gd name="T1" fmla="*/ 1 h 22"/>
                <a:gd name="T2" fmla="*/ 0 w 5"/>
                <a:gd name="T3" fmla="*/ 0 h 22"/>
                <a:gd name="T4" fmla="*/ 0 w 5"/>
                <a:gd name="T5" fmla="*/ 22 h 22"/>
                <a:gd name="T6" fmla="*/ 5 w 5"/>
                <a:gd name="T7" fmla="*/ 22 h 22"/>
                <a:gd name="T8" fmla="*/ 5 w 5"/>
                <a:gd name="T9" fmla="*/ 1 h 22"/>
              </a:gdLst>
              <a:ahLst/>
              <a:cxnLst>
                <a:cxn ang="0">
                  <a:pos x="T0" y="T1"/>
                </a:cxn>
                <a:cxn ang="0">
                  <a:pos x="T2" y="T3"/>
                </a:cxn>
                <a:cxn ang="0">
                  <a:pos x="T4" y="T5"/>
                </a:cxn>
                <a:cxn ang="0">
                  <a:pos x="T6" y="T7"/>
                </a:cxn>
                <a:cxn ang="0">
                  <a:pos x="T8" y="T9"/>
                </a:cxn>
              </a:cxnLst>
              <a:rect l="0" t="0" r="r" b="b"/>
              <a:pathLst>
                <a:path w="5" h="22">
                  <a:moveTo>
                    <a:pt x="5" y="1"/>
                  </a:moveTo>
                  <a:cubicBezTo>
                    <a:pt x="4" y="0"/>
                    <a:pt x="2" y="0"/>
                    <a:pt x="0" y="0"/>
                  </a:cubicBezTo>
                  <a:cubicBezTo>
                    <a:pt x="0" y="22"/>
                    <a:pt x="0" y="22"/>
                    <a:pt x="0" y="22"/>
                  </a:cubicBezTo>
                  <a:cubicBezTo>
                    <a:pt x="2" y="22"/>
                    <a:pt x="4" y="22"/>
                    <a:pt x="5" y="22"/>
                  </a:cubicBezTo>
                  <a:lnTo>
                    <a:pt x="5"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0" name="Oval 99"/>
            <p:cNvSpPr>
              <a:spLocks noChangeArrowheads="1"/>
            </p:cNvSpPr>
            <p:nvPr/>
          </p:nvSpPr>
          <p:spPr bwMode="auto">
            <a:xfrm>
              <a:off x="1611312" y="1960563"/>
              <a:ext cx="571500" cy="382588"/>
            </a:xfrm>
            <a:prstGeom prst="ellipse">
              <a:avLst/>
            </a:prstGeom>
            <a:solidFill>
              <a:srgbClr val="F5B9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1" name="Rectangle 100"/>
            <p:cNvSpPr>
              <a:spLocks noChangeArrowheads="1"/>
            </p:cNvSpPr>
            <p:nvPr/>
          </p:nvSpPr>
          <p:spPr bwMode="auto">
            <a:xfrm>
              <a:off x="1611312" y="2098676"/>
              <a:ext cx="571500" cy="52388"/>
            </a:xfrm>
            <a:prstGeom prst="rect">
              <a:avLst/>
            </a:prstGeom>
            <a:solidFill>
              <a:srgbClr val="F5B94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2" name="Oval 101"/>
            <p:cNvSpPr>
              <a:spLocks noChangeArrowheads="1"/>
            </p:cNvSpPr>
            <p:nvPr/>
          </p:nvSpPr>
          <p:spPr bwMode="auto">
            <a:xfrm>
              <a:off x="1611312" y="1906588"/>
              <a:ext cx="571500" cy="382588"/>
            </a:xfrm>
            <a:prstGeom prst="ellipse">
              <a:avLst/>
            </a:prstGeom>
            <a:solidFill>
              <a:srgbClr val="FAD9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3" name="Oval 102"/>
            <p:cNvSpPr>
              <a:spLocks noChangeArrowheads="1"/>
            </p:cNvSpPr>
            <p:nvPr/>
          </p:nvSpPr>
          <p:spPr bwMode="auto">
            <a:xfrm>
              <a:off x="1660525" y="1955801"/>
              <a:ext cx="471487" cy="282575"/>
            </a:xfrm>
            <a:prstGeom prst="ellipse">
              <a:avLst/>
            </a:pr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4" name="Freeform 103"/>
            <p:cNvSpPr>
              <a:spLocks/>
            </p:cNvSpPr>
            <p:nvPr/>
          </p:nvSpPr>
          <p:spPr bwMode="auto">
            <a:xfrm>
              <a:off x="1660525" y="1955801"/>
              <a:ext cx="254000" cy="282575"/>
            </a:xfrm>
            <a:custGeom>
              <a:avLst/>
              <a:gdLst>
                <a:gd name="T0" fmla="*/ 19 w 129"/>
                <a:gd name="T1" fmla="*/ 72 h 143"/>
                <a:gd name="T2" fmla="*/ 129 w 129"/>
                <a:gd name="T3" fmla="*/ 1 h 143"/>
                <a:gd name="T4" fmla="*/ 120 w 129"/>
                <a:gd name="T5" fmla="*/ 0 h 143"/>
                <a:gd name="T6" fmla="*/ 0 w 129"/>
                <a:gd name="T7" fmla="*/ 72 h 143"/>
                <a:gd name="T8" fmla="*/ 120 w 129"/>
                <a:gd name="T9" fmla="*/ 143 h 143"/>
                <a:gd name="T10" fmla="*/ 129 w 129"/>
                <a:gd name="T11" fmla="*/ 143 h 143"/>
                <a:gd name="T12" fmla="*/ 19 w 129"/>
                <a:gd name="T13" fmla="*/ 72 h 143"/>
              </a:gdLst>
              <a:ahLst/>
              <a:cxnLst>
                <a:cxn ang="0">
                  <a:pos x="T0" y="T1"/>
                </a:cxn>
                <a:cxn ang="0">
                  <a:pos x="T2" y="T3"/>
                </a:cxn>
                <a:cxn ang="0">
                  <a:pos x="T4" y="T5"/>
                </a:cxn>
                <a:cxn ang="0">
                  <a:pos x="T6" y="T7"/>
                </a:cxn>
                <a:cxn ang="0">
                  <a:pos x="T8" y="T9"/>
                </a:cxn>
                <a:cxn ang="0">
                  <a:pos x="T10" y="T11"/>
                </a:cxn>
                <a:cxn ang="0">
                  <a:pos x="T12" y="T13"/>
                </a:cxn>
              </a:cxnLst>
              <a:rect l="0" t="0" r="r" b="b"/>
              <a:pathLst>
                <a:path w="129" h="143">
                  <a:moveTo>
                    <a:pt x="19" y="72"/>
                  </a:moveTo>
                  <a:cubicBezTo>
                    <a:pt x="19" y="35"/>
                    <a:pt x="69" y="4"/>
                    <a:pt x="129" y="1"/>
                  </a:cubicBezTo>
                  <a:cubicBezTo>
                    <a:pt x="126" y="1"/>
                    <a:pt x="123" y="0"/>
                    <a:pt x="120" y="0"/>
                  </a:cubicBezTo>
                  <a:cubicBezTo>
                    <a:pt x="55" y="0"/>
                    <a:pt x="0" y="33"/>
                    <a:pt x="0" y="72"/>
                  </a:cubicBezTo>
                  <a:cubicBezTo>
                    <a:pt x="0" y="111"/>
                    <a:pt x="55" y="143"/>
                    <a:pt x="120" y="143"/>
                  </a:cubicBezTo>
                  <a:cubicBezTo>
                    <a:pt x="123" y="143"/>
                    <a:pt x="126" y="143"/>
                    <a:pt x="129" y="143"/>
                  </a:cubicBezTo>
                  <a:cubicBezTo>
                    <a:pt x="69" y="140"/>
                    <a:pt x="19" y="109"/>
                    <a:pt x="19" y="72"/>
                  </a:cubicBezTo>
                  <a:close/>
                </a:path>
              </a:pathLst>
            </a:custGeom>
            <a:solidFill>
              <a:srgbClr val="F5B9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5" name="Freeform 104"/>
            <p:cNvSpPr>
              <a:spLocks/>
            </p:cNvSpPr>
            <p:nvPr/>
          </p:nvSpPr>
          <p:spPr bwMode="auto">
            <a:xfrm>
              <a:off x="1782762" y="2278063"/>
              <a:ext cx="7937" cy="46038"/>
            </a:xfrm>
            <a:custGeom>
              <a:avLst/>
              <a:gdLst>
                <a:gd name="T0" fmla="*/ 4 w 4"/>
                <a:gd name="T1" fmla="*/ 2 h 23"/>
                <a:gd name="T2" fmla="*/ 0 w 4"/>
                <a:gd name="T3" fmla="*/ 0 h 23"/>
                <a:gd name="T4" fmla="*/ 0 w 4"/>
                <a:gd name="T5" fmla="*/ 21 h 23"/>
                <a:gd name="T6" fmla="*/ 4 w 4"/>
                <a:gd name="T7" fmla="*/ 23 h 23"/>
                <a:gd name="T8" fmla="*/ 4 w 4"/>
                <a:gd name="T9" fmla="*/ 2 h 23"/>
              </a:gdLst>
              <a:ahLst/>
              <a:cxnLst>
                <a:cxn ang="0">
                  <a:pos x="T0" y="T1"/>
                </a:cxn>
                <a:cxn ang="0">
                  <a:pos x="T2" y="T3"/>
                </a:cxn>
                <a:cxn ang="0">
                  <a:pos x="T4" y="T5"/>
                </a:cxn>
                <a:cxn ang="0">
                  <a:pos x="T6" y="T7"/>
                </a:cxn>
                <a:cxn ang="0">
                  <a:pos x="T8" y="T9"/>
                </a:cxn>
              </a:cxnLst>
              <a:rect l="0" t="0" r="r" b="b"/>
              <a:pathLst>
                <a:path w="4" h="23">
                  <a:moveTo>
                    <a:pt x="4" y="2"/>
                  </a:moveTo>
                  <a:cubicBezTo>
                    <a:pt x="3" y="1"/>
                    <a:pt x="1" y="1"/>
                    <a:pt x="0" y="0"/>
                  </a:cubicBezTo>
                  <a:cubicBezTo>
                    <a:pt x="0" y="21"/>
                    <a:pt x="0" y="21"/>
                    <a:pt x="0" y="21"/>
                  </a:cubicBezTo>
                  <a:cubicBezTo>
                    <a:pt x="1" y="22"/>
                    <a:pt x="3" y="22"/>
                    <a:pt x="4" y="23"/>
                  </a:cubicBezTo>
                  <a:lnTo>
                    <a:pt x="4" y="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6" name="Freeform 105"/>
            <p:cNvSpPr>
              <a:spLocks/>
            </p:cNvSpPr>
            <p:nvPr/>
          </p:nvSpPr>
          <p:spPr bwMode="auto">
            <a:xfrm>
              <a:off x="2154237" y="2174876"/>
              <a:ext cx="11112" cy="47625"/>
            </a:xfrm>
            <a:custGeom>
              <a:avLst/>
              <a:gdLst>
                <a:gd name="T0" fmla="*/ 0 w 5"/>
                <a:gd name="T1" fmla="*/ 24 h 24"/>
                <a:gd name="T2" fmla="*/ 5 w 5"/>
                <a:gd name="T3" fmla="*/ 15 h 24"/>
                <a:gd name="T4" fmla="*/ 5 w 5"/>
                <a:gd name="T5" fmla="*/ 0 h 24"/>
                <a:gd name="T6" fmla="*/ 0 w 5"/>
                <a:gd name="T7" fmla="*/ 6 h 24"/>
                <a:gd name="T8" fmla="*/ 0 w 5"/>
                <a:gd name="T9" fmla="*/ 24 h 24"/>
              </a:gdLst>
              <a:ahLst/>
              <a:cxnLst>
                <a:cxn ang="0">
                  <a:pos x="T0" y="T1"/>
                </a:cxn>
                <a:cxn ang="0">
                  <a:pos x="T2" y="T3"/>
                </a:cxn>
                <a:cxn ang="0">
                  <a:pos x="T4" y="T5"/>
                </a:cxn>
                <a:cxn ang="0">
                  <a:pos x="T6" y="T7"/>
                </a:cxn>
                <a:cxn ang="0">
                  <a:pos x="T8" y="T9"/>
                </a:cxn>
              </a:cxnLst>
              <a:rect l="0" t="0" r="r" b="b"/>
              <a:pathLst>
                <a:path w="5" h="24">
                  <a:moveTo>
                    <a:pt x="0" y="24"/>
                  </a:moveTo>
                  <a:cubicBezTo>
                    <a:pt x="2" y="21"/>
                    <a:pt x="3" y="18"/>
                    <a:pt x="5" y="15"/>
                  </a:cubicBezTo>
                  <a:cubicBezTo>
                    <a:pt x="5" y="0"/>
                    <a:pt x="5" y="0"/>
                    <a:pt x="5" y="0"/>
                  </a:cubicBezTo>
                  <a:cubicBezTo>
                    <a:pt x="3" y="2"/>
                    <a:pt x="2" y="4"/>
                    <a:pt x="0" y="6"/>
                  </a:cubicBezTo>
                  <a:lnTo>
                    <a:pt x="0" y="24"/>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7" name="Freeform 106"/>
            <p:cNvSpPr>
              <a:spLocks/>
            </p:cNvSpPr>
            <p:nvPr/>
          </p:nvSpPr>
          <p:spPr bwMode="auto">
            <a:xfrm>
              <a:off x="1803400" y="2284413"/>
              <a:ext cx="11112" cy="42863"/>
            </a:xfrm>
            <a:custGeom>
              <a:avLst/>
              <a:gdLst>
                <a:gd name="T0" fmla="*/ 5 w 5"/>
                <a:gd name="T1" fmla="*/ 1 h 22"/>
                <a:gd name="T2" fmla="*/ 0 w 5"/>
                <a:gd name="T3" fmla="*/ 0 h 22"/>
                <a:gd name="T4" fmla="*/ 0 w 5"/>
                <a:gd name="T5" fmla="*/ 21 h 22"/>
                <a:gd name="T6" fmla="*/ 5 w 5"/>
                <a:gd name="T7" fmla="*/ 22 h 22"/>
                <a:gd name="T8" fmla="*/ 5 w 5"/>
                <a:gd name="T9" fmla="*/ 1 h 22"/>
              </a:gdLst>
              <a:ahLst/>
              <a:cxnLst>
                <a:cxn ang="0">
                  <a:pos x="T0" y="T1"/>
                </a:cxn>
                <a:cxn ang="0">
                  <a:pos x="T2" y="T3"/>
                </a:cxn>
                <a:cxn ang="0">
                  <a:pos x="T4" y="T5"/>
                </a:cxn>
                <a:cxn ang="0">
                  <a:pos x="T6" y="T7"/>
                </a:cxn>
                <a:cxn ang="0">
                  <a:pos x="T8" y="T9"/>
                </a:cxn>
              </a:cxnLst>
              <a:rect l="0" t="0" r="r" b="b"/>
              <a:pathLst>
                <a:path w="5" h="22">
                  <a:moveTo>
                    <a:pt x="5" y="1"/>
                  </a:moveTo>
                  <a:cubicBezTo>
                    <a:pt x="3" y="1"/>
                    <a:pt x="1" y="1"/>
                    <a:pt x="0" y="0"/>
                  </a:cubicBezTo>
                  <a:cubicBezTo>
                    <a:pt x="0" y="21"/>
                    <a:pt x="0" y="21"/>
                    <a:pt x="0" y="21"/>
                  </a:cubicBezTo>
                  <a:cubicBezTo>
                    <a:pt x="1" y="22"/>
                    <a:pt x="3" y="22"/>
                    <a:pt x="5" y="22"/>
                  </a:cubicBezTo>
                  <a:lnTo>
                    <a:pt x="5"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8" name="Freeform 107"/>
            <p:cNvSpPr>
              <a:spLocks/>
            </p:cNvSpPr>
            <p:nvPr/>
          </p:nvSpPr>
          <p:spPr bwMode="auto">
            <a:xfrm>
              <a:off x="1847850" y="2292351"/>
              <a:ext cx="9525" cy="42863"/>
            </a:xfrm>
            <a:custGeom>
              <a:avLst/>
              <a:gdLst>
                <a:gd name="T0" fmla="*/ 5 w 5"/>
                <a:gd name="T1" fmla="*/ 0 h 22"/>
                <a:gd name="T2" fmla="*/ 0 w 5"/>
                <a:gd name="T3" fmla="*/ 0 h 22"/>
                <a:gd name="T4" fmla="*/ 0 w 5"/>
                <a:gd name="T5" fmla="*/ 21 h 22"/>
                <a:gd name="T6" fmla="*/ 5 w 5"/>
                <a:gd name="T7" fmla="*/ 22 h 22"/>
                <a:gd name="T8" fmla="*/ 5 w 5"/>
                <a:gd name="T9" fmla="*/ 0 h 22"/>
              </a:gdLst>
              <a:ahLst/>
              <a:cxnLst>
                <a:cxn ang="0">
                  <a:pos x="T0" y="T1"/>
                </a:cxn>
                <a:cxn ang="0">
                  <a:pos x="T2" y="T3"/>
                </a:cxn>
                <a:cxn ang="0">
                  <a:pos x="T4" y="T5"/>
                </a:cxn>
                <a:cxn ang="0">
                  <a:pos x="T6" y="T7"/>
                </a:cxn>
                <a:cxn ang="0">
                  <a:pos x="T8" y="T9"/>
                </a:cxn>
              </a:cxnLst>
              <a:rect l="0" t="0" r="r" b="b"/>
              <a:pathLst>
                <a:path w="5" h="22">
                  <a:moveTo>
                    <a:pt x="5" y="0"/>
                  </a:moveTo>
                  <a:cubicBezTo>
                    <a:pt x="3" y="0"/>
                    <a:pt x="2" y="0"/>
                    <a:pt x="0" y="0"/>
                  </a:cubicBezTo>
                  <a:cubicBezTo>
                    <a:pt x="0" y="21"/>
                    <a:pt x="0" y="21"/>
                    <a:pt x="0" y="21"/>
                  </a:cubicBezTo>
                  <a:cubicBezTo>
                    <a:pt x="2" y="21"/>
                    <a:pt x="3" y="22"/>
                    <a:pt x="5" y="22"/>
                  </a:cubicBezTo>
                  <a:lnTo>
                    <a:pt x="5" y="0"/>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99" name="Freeform 108"/>
            <p:cNvSpPr>
              <a:spLocks/>
            </p:cNvSpPr>
            <p:nvPr/>
          </p:nvSpPr>
          <p:spPr bwMode="auto">
            <a:xfrm>
              <a:off x="1825625" y="2287588"/>
              <a:ext cx="9525" cy="44450"/>
            </a:xfrm>
            <a:custGeom>
              <a:avLst/>
              <a:gdLst>
                <a:gd name="T0" fmla="*/ 5 w 5"/>
                <a:gd name="T1" fmla="*/ 1 h 22"/>
                <a:gd name="T2" fmla="*/ 0 w 5"/>
                <a:gd name="T3" fmla="*/ 0 h 22"/>
                <a:gd name="T4" fmla="*/ 0 w 5"/>
                <a:gd name="T5" fmla="*/ 22 h 22"/>
                <a:gd name="T6" fmla="*/ 5 w 5"/>
                <a:gd name="T7" fmla="*/ 22 h 22"/>
                <a:gd name="T8" fmla="*/ 5 w 5"/>
                <a:gd name="T9" fmla="*/ 1 h 22"/>
              </a:gdLst>
              <a:ahLst/>
              <a:cxnLst>
                <a:cxn ang="0">
                  <a:pos x="T0" y="T1"/>
                </a:cxn>
                <a:cxn ang="0">
                  <a:pos x="T2" y="T3"/>
                </a:cxn>
                <a:cxn ang="0">
                  <a:pos x="T4" y="T5"/>
                </a:cxn>
                <a:cxn ang="0">
                  <a:pos x="T6" y="T7"/>
                </a:cxn>
                <a:cxn ang="0">
                  <a:pos x="T8" y="T9"/>
                </a:cxn>
              </a:cxnLst>
              <a:rect l="0" t="0" r="r" b="b"/>
              <a:pathLst>
                <a:path w="5" h="22">
                  <a:moveTo>
                    <a:pt x="5" y="1"/>
                  </a:moveTo>
                  <a:cubicBezTo>
                    <a:pt x="3" y="1"/>
                    <a:pt x="1" y="1"/>
                    <a:pt x="0" y="0"/>
                  </a:cubicBezTo>
                  <a:cubicBezTo>
                    <a:pt x="0" y="22"/>
                    <a:pt x="0" y="22"/>
                    <a:pt x="0" y="22"/>
                  </a:cubicBezTo>
                  <a:cubicBezTo>
                    <a:pt x="1" y="22"/>
                    <a:pt x="3" y="22"/>
                    <a:pt x="5" y="22"/>
                  </a:cubicBezTo>
                  <a:lnTo>
                    <a:pt x="5"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0" name="Freeform 109"/>
            <p:cNvSpPr>
              <a:spLocks/>
            </p:cNvSpPr>
            <p:nvPr/>
          </p:nvSpPr>
          <p:spPr bwMode="auto">
            <a:xfrm>
              <a:off x="1736725" y="2262188"/>
              <a:ext cx="9525" cy="46038"/>
            </a:xfrm>
            <a:custGeom>
              <a:avLst/>
              <a:gdLst>
                <a:gd name="T0" fmla="*/ 5 w 5"/>
                <a:gd name="T1" fmla="*/ 2 h 23"/>
                <a:gd name="T2" fmla="*/ 0 w 5"/>
                <a:gd name="T3" fmla="*/ 0 h 23"/>
                <a:gd name="T4" fmla="*/ 0 w 5"/>
                <a:gd name="T5" fmla="*/ 21 h 23"/>
                <a:gd name="T6" fmla="*/ 5 w 5"/>
                <a:gd name="T7" fmla="*/ 23 h 23"/>
                <a:gd name="T8" fmla="*/ 5 w 5"/>
                <a:gd name="T9" fmla="*/ 2 h 23"/>
              </a:gdLst>
              <a:ahLst/>
              <a:cxnLst>
                <a:cxn ang="0">
                  <a:pos x="T0" y="T1"/>
                </a:cxn>
                <a:cxn ang="0">
                  <a:pos x="T2" y="T3"/>
                </a:cxn>
                <a:cxn ang="0">
                  <a:pos x="T4" y="T5"/>
                </a:cxn>
                <a:cxn ang="0">
                  <a:pos x="T6" y="T7"/>
                </a:cxn>
                <a:cxn ang="0">
                  <a:pos x="T8" y="T9"/>
                </a:cxn>
              </a:cxnLst>
              <a:rect l="0" t="0" r="r" b="b"/>
              <a:pathLst>
                <a:path w="5" h="23">
                  <a:moveTo>
                    <a:pt x="5" y="2"/>
                  </a:moveTo>
                  <a:cubicBezTo>
                    <a:pt x="3" y="2"/>
                    <a:pt x="2" y="1"/>
                    <a:pt x="0" y="0"/>
                  </a:cubicBezTo>
                  <a:cubicBezTo>
                    <a:pt x="0" y="21"/>
                    <a:pt x="0" y="21"/>
                    <a:pt x="0" y="21"/>
                  </a:cubicBezTo>
                  <a:cubicBezTo>
                    <a:pt x="2" y="22"/>
                    <a:pt x="3" y="23"/>
                    <a:pt x="5" y="23"/>
                  </a:cubicBezTo>
                  <a:lnTo>
                    <a:pt x="5" y="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1" name="Freeform 110"/>
            <p:cNvSpPr>
              <a:spLocks/>
            </p:cNvSpPr>
            <p:nvPr/>
          </p:nvSpPr>
          <p:spPr bwMode="auto">
            <a:xfrm>
              <a:off x="1758950" y="2271713"/>
              <a:ext cx="9525" cy="44450"/>
            </a:xfrm>
            <a:custGeom>
              <a:avLst/>
              <a:gdLst>
                <a:gd name="T0" fmla="*/ 5 w 5"/>
                <a:gd name="T1" fmla="*/ 1 h 22"/>
                <a:gd name="T2" fmla="*/ 0 w 5"/>
                <a:gd name="T3" fmla="*/ 0 h 22"/>
                <a:gd name="T4" fmla="*/ 0 w 5"/>
                <a:gd name="T5" fmla="*/ 21 h 22"/>
                <a:gd name="T6" fmla="*/ 5 w 5"/>
                <a:gd name="T7" fmla="*/ 22 h 22"/>
                <a:gd name="T8" fmla="*/ 5 w 5"/>
                <a:gd name="T9" fmla="*/ 1 h 22"/>
              </a:gdLst>
              <a:ahLst/>
              <a:cxnLst>
                <a:cxn ang="0">
                  <a:pos x="T0" y="T1"/>
                </a:cxn>
                <a:cxn ang="0">
                  <a:pos x="T2" y="T3"/>
                </a:cxn>
                <a:cxn ang="0">
                  <a:pos x="T4" y="T5"/>
                </a:cxn>
                <a:cxn ang="0">
                  <a:pos x="T6" y="T7"/>
                </a:cxn>
                <a:cxn ang="0">
                  <a:pos x="T8" y="T9"/>
                </a:cxn>
              </a:cxnLst>
              <a:rect l="0" t="0" r="r" b="b"/>
              <a:pathLst>
                <a:path w="5" h="22">
                  <a:moveTo>
                    <a:pt x="5" y="1"/>
                  </a:moveTo>
                  <a:cubicBezTo>
                    <a:pt x="4" y="1"/>
                    <a:pt x="2" y="0"/>
                    <a:pt x="0" y="0"/>
                  </a:cubicBezTo>
                  <a:cubicBezTo>
                    <a:pt x="0" y="21"/>
                    <a:pt x="0" y="21"/>
                    <a:pt x="0" y="21"/>
                  </a:cubicBezTo>
                  <a:cubicBezTo>
                    <a:pt x="2" y="21"/>
                    <a:pt x="4" y="22"/>
                    <a:pt x="5" y="22"/>
                  </a:cubicBezTo>
                  <a:lnTo>
                    <a:pt x="5"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2" name="Freeform 111"/>
            <p:cNvSpPr>
              <a:spLocks/>
            </p:cNvSpPr>
            <p:nvPr/>
          </p:nvSpPr>
          <p:spPr bwMode="auto">
            <a:xfrm>
              <a:off x="2111375" y="2222501"/>
              <a:ext cx="9525" cy="47625"/>
            </a:xfrm>
            <a:custGeom>
              <a:avLst/>
              <a:gdLst>
                <a:gd name="T0" fmla="*/ 0 w 5"/>
                <a:gd name="T1" fmla="*/ 24 h 24"/>
                <a:gd name="T2" fmla="*/ 5 w 5"/>
                <a:gd name="T3" fmla="*/ 20 h 24"/>
                <a:gd name="T4" fmla="*/ 5 w 5"/>
                <a:gd name="T5" fmla="*/ 0 h 24"/>
                <a:gd name="T6" fmla="*/ 0 w 5"/>
                <a:gd name="T7" fmla="*/ 4 h 24"/>
                <a:gd name="T8" fmla="*/ 0 w 5"/>
                <a:gd name="T9" fmla="*/ 24 h 24"/>
              </a:gdLst>
              <a:ahLst/>
              <a:cxnLst>
                <a:cxn ang="0">
                  <a:pos x="T0" y="T1"/>
                </a:cxn>
                <a:cxn ang="0">
                  <a:pos x="T2" y="T3"/>
                </a:cxn>
                <a:cxn ang="0">
                  <a:pos x="T4" y="T5"/>
                </a:cxn>
                <a:cxn ang="0">
                  <a:pos x="T6" y="T7"/>
                </a:cxn>
                <a:cxn ang="0">
                  <a:pos x="T8" y="T9"/>
                </a:cxn>
              </a:cxnLst>
              <a:rect l="0" t="0" r="r" b="b"/>
              <a:pathLst>
                <a:path w="5" h="24">
                  <a:moveTo>
                    <a:pt x="0" y="24"/>
                  </a:moveTo>
                  <a:cubicBezTo>
                    <a:pt x="1" y="23"/>
                    <a:pt x="3" y="21"/>
                    <a:pt x="5" y="20"/>
                  </a:cubicBezTo>
                  <a:cubicBezTo>
                    <a:pt x="5" y="0"/>
                    <a:pt x="5" y="0"/>
                    <a:pt x="5" y="0"/>
                  </a:cubicBezTo>
                  <a:cubicBezTo>
                    <a:pt x="3" y="2"/>
                    <a:pt x="1" y="3"/>
                    <a:pt x="0" y="4"/>
                  </a:cubicBezTo>
                  <a:lnTo>
                    <a:pt x="0" y="24"/>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3" name="Freeform 112"/>
            <p:cNvSpPr>
              <a:spLocks/>
            </p:cNvSpPr>
            <p:nvPr/>
          </p:nvSpPr>
          <p:spPr bwMode="auto">
            <a:xfrm>
              <a:off x="2133600" y="2203451"/>
              <a:ext cx="9525" cy="47625"/>
            </a:xfrm>
            <a:custGeom>
              <a:avLst/>
              <a:gdLst>
                <a:gd name="T0" fmla="*/ 0 w 5"/>
                <a:gd name="T1" fmla="*/ 24 h 24"/>
                <a:gd name="T2" fmla="*/ 5 w 5"/>
                <a:gd name="T3" fmla="*/ 18 h 24"/>
                <a:gd name="T4" fmla="*/ 5 w 5"/>
                <a:gd name="T5" fmla="*/ 0 h 24"/>
                <a:gd name="T6" fmla="*/ 0 w 5"/>
                <a:gd name="T7" fmla="*/ 5 h 24"/>
                <a:gd name="T8" fmla="*/ 0 w 5"/>
                <a:gd name="T9" fmla="*/ 24 h 24"/>
              </a:gdLst>
              <a:ahLst/>
              <a:cxnLst>
                <a:cxn ang="0">
                  <a:pos x="T0" y="T1"/>
                </a:cxn>
                <a:cxn ang="0">
                  <a:pos x="T2" y="T3"/>
                </a:cxn>
                <a:cxn ang="0">
                  <a:pos x="T4" y="T5"/>
                </a:cxn>
                <a:cxn ang="0">
                  <a:pos x="T6" y="T7"/>
                </a:cxn>
                <a:cxn ang="0">
                  <a:pos x="T8" y="T9"/>
                </a:cxn>
              </a:cxnLst>
              <a:rect l="0" t="0" r="r" b="b"/>
              <a:pathLst>
                <a:path w="5" h="24">
                  <a:moveTo>
                    <a:pt x="0" y="24"/>
                  </a:moveTo>
                  <a:cubicBezTo>
                    <a:pt x="2" y="22"/>
                    <a:pt x="3" y="20"/>
                    <a:pt x="5" y="18"/>
                  </a:cubicBezTo>
                  <a:cubicBezTo>
                    <a:pt x="5" y="0"/>
                    <a:pt x="5" y="0"/>
                    <a:pt x="5" y="0"/>
                  </a:cubicBezTo>
                  <a:cubicBezTo>
                    <a:pt x="3" y="2"/>
                    <a:pt x="2" y="3"/>
                    <a:pt x="0" y="5"/>
                  </a:cubicBezTo>
                  <a:lnTo>
                    <a:pt x="0" y="24"/>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4" name="Freeform 113"/>
            <p:cNvSpPr>
              <a:spLocks/>
            </p:cNvSpPr>
            <p:nvPr/>
          </p:nvSpPr>
          <p:spPr bwMode="auto">
            <a:xfrm>
              <a:off x="1671637" y="2222501"/>
              <a:ext cx="9525" cy="47625"/>
            </a:xfrm>
            <a:custGeom>
              <a:avLst/>
              <a:gdLst>
                <a:gd name="T0" fmla="*/ 5 w 5"/>
                <a:gd name="T1" fmla="*/ 24 h 24"/>
                <a:gd name="T2" fmla="*/ 5 w 5"/>
                <a:gd name="T3" fmla="*/ 4 h 24"/>
                <a:gd name="T4" fmla="*/ 0 w 5"/>
                <a:gd name="T5" fmla="*/ 0 h 24"/>
                <a:gd name="T6" fmla="*/ 0 w 5"/>
                <a:gd name="T7" fmla="*/ 20 h 24"/>
                <a:gd name="T8" fmla="*/ 5 w 5"/>
                <a:gd name="T9" fmla="*/ 24 h 24"/>
              </a:gdLst>
              <a:ahLst/>
              <a:cxnLst>
                <a:cxn ang="0">
                  <a:pos x="T0" y="T1"/>
                </a:cxn>
                <a:cxn ang="0">
                  <a:pos x="T2" y="T3"/>
                </a:cxn>
                <a:cxn ang="0">
                  <a:pos x="T4" y="T5"/>
                </a:cxn>
                <a:cxn ang="0">
                  <a:pos x="T6" y="T7"/>
                </a:cxn>
                <a:cxn ang="0">
                  <a:pos x="T8" y="T9"/>
                </a:cxn>
              </a:cxnLst>
              <a:rect l="0" t="0" r="r" b="b"/>
              <a:pathLst>
                <a:path w="5" h="24">
                  <a:moveTo>
                    <a:pt x="5" y="24"/>
                  </a:moveTo>
                  <a:cubicBezTo>
                    <a:pt x="5" y="4"/>
                    <a:pt x="5" y="4"/>
                    <a:pt x="5" y="4"/>
                  </a:cubicBezTo>
                  <a:cubicBezTo>
                    <a:pt x="3" y="3"/>
                    <a:pt x="1" y="2"/>
                    <a:pt x="0" y="0"/>
                  </a:cubicBezTo>
                  <a:cubicBezTo>
                    <a:pt x="0" y="20"/>
                    <a:pt x="0" y="20"/>
                    <a:pt x="0" y="20"/>
                  </a:cubicBezTo>
                  <a:cubicBezTo>
                    <a:pt x="1" y="21"/>
                    <a:pt x="3" y="23"/>
                    <a:pt x="5" y="24"/>
                  </a:cubicBez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5" name="Freeform 114"/>
            <p:cNvSpPr>
              <a:spLocks/>
            </p:cNvSpPr>
            <p:nvPr/>
          </p:nvSpPr>
          <p:spPr bwMode="auto">
            <a:xfrm>
              <a:off x="1714500" y="2252663"/>
              <a:ext cx="11112" cy="44450"/>
            </a:xfrm>
            <a:custGeom>
              <a:avLst/>
              <a:gdLst>
                <a:gd name="T0" fmla="*/ 5 w 5"/>
                <a:gd name="T1" fmla="*/ 2 h 23"/>
                <a:gd name="T2" fmla="*/ 0 w 5"/>
                <a:gd name="T3" fmla="*/ 0 h 23"/>
                <a:gd name="T4" fmla="*/ 0 w 5"/>
                <a:gd name="T5" fmla="*/ 20 h 23"/>
                <a:gd name="T6" fmla="*/ 5 w 5"/>
                <a:gd name="T7" fmla="*/ 23 h 23"/>
                <a:gd name="T8" fmla="*/ 5 w 5"/>
                <a:gd name="T9" fmla="*/ 2 h 23"/>
              </a:gdLst>
              <a:ahLst/>
              <a:cxnLst>
                <a:cxn ang="0">
                  <a:pos x="T0" y="T1"/>
                </a:cxn>
                <a:cxn ang="0">
                  <a:pos x="T2" y="T3"/>
                </a:cxn>
                <a:cxn ang="0">
                  <a:pos x="T4" y="T5"/>
                </a:cxn>
                <a:cxn ang="0">
                  <a:pos x="T6" y="T7"/>
                </a:cxn>
                <a:cxn ang="0">
                  <a:pos x="T8" y="T9"/>
                </a:cxn>
              </a:cxnLst>
              <a:rect l="0" t="0" r="r" b="b"/>
              <a:pathLst>
                <a:path w="5" h="23">
                  <a:moveTo>
                    <a:pt x="5" y="2"/>
                  </a:moveTo>
                  <a:cubicBezTo>
                    <a:pt x="3" y="2"/>
                    <a:pt x="2" y="1"/>
                    <a:pt x="0" y="0"/>
                  </a:cubicBezTo>
                  <a:cubicBezTo>
                    <a:pt x="0" y="20"/>
                    <a:pt x="0" y="20"/>
                    <a:pt x="0" y="20"/>
                  </a:cubicBezTo>
                  <a:cubicBezTo>
                    <a:pt x="2" y="21"/>
                    <a:pt x="3" y="22"/>
                    <a:pt x="5" y="23"/>
                  </a:cubicBezTo>
                  <a:lnTo>
                    <a:pt x="5" y="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6" name="Freeform 115"/>
            <p:cNvSpPr>
              <a:spLocks/>
            </p:cNvSpPr>
            <p:nvPr/>
          </p:nvSpPr>
          <p:spPr bwMode="auto">
            <a:xfrm>
              <a:off x="1693862" y="2238376"/>
              <a:ext cx="9525" cy="47625"/>
            </a:xfrm>
            <a:custGeom>
              <a:avLst/>
              <a:gdLst>
                <a:gd name="T0" fmla="*/ 5 w 5"/>
                <a:gd name="T1" fmla="*/ 3 h 24"/>
                <a:gd name="T2" fmla="*/ 0 w 5"/>
                <a:gd name="T3" fmla="*/ 0 h 24"/>
                <a:gd name="T4" fmla="*/ 0 w 5"/>
                <a:gd name="T5" fmla="*/ 21 h 24"/>
                <a:gd name="T6" fmla="*/ 5 w 5"/>
                <a:gd name="T7" fmla="*/ 24 h 24"/>
                <a:gd name="T8" fmla="*/ 5 w 5"/>
                <a:gd name="T9" fmla="*/ 3 h 24"/>
              </a:gdLst>
              <a:ahLst/>
              <a:cxnLst>
                <a:cxn ang="0">
                  <a:pos x="T0" y="T1"/>
                </a:cxn>
                <a:cxn ang="0">
                  <a:pos x="T2" y="T3"/>
                </a:cxn>
                <a:cxn ang="0">
                  <a:pos x="T4" y="T5"/>
                </a:cxn>
                <a:cxn ang="0">
                  <a:pos x="T6" y="T7"/>
                </a:cxn>
                <a:cxn ang="0">
                  <a:pos x="T8" y="T9"/>
                </a:cxn>
              </a:cxnLst>
              <a:rect l="0" t="0" r="r" b="b"/>
              <a:pathLst>
                <a:path w="5" h="24">
                  <a:moveTo>
                    <a:pt x="5" y="3"/>
                  </a:moveTo>
                  <a:cubicBezTo>
                    <a:pt x="3" y="2"/>
                    <a:pt x="2" y="1"/>
                    <a:pt x="0" y="0"/>
                  </a:cubicBezTo>
                  <a:cubicBezTo>
                    <a:pt x="0" y="21"/>
                    <a:pt x="0" y="21"/>
                    <a:pt x="0" y="21"/>
                  </a:cubicBezTo>
                  <a:cubicBezTo>
                    <a:pt x="2" y="22"/>
                    <a:pt x="3" y="23"/>
                    <a:pt x="5" y="24"/>
                  </a:cubicBezTo>
                  <a:lnTo>
                    <a:pt x="5" y="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7" name="Freeform 116"/>
            <p:cNvSpPr>
              <a:spLocks/>
            </p:cNvSpPr>
            <p:nvPr/>
          </p:nvSpPr>
          <p:spPr bwMode="auto">
            <a:xfrm>
              <a:off x="1890712" y="2293938"/>
              <a:ext cx="9525" cy="42863"/>
            </a:xfrm>
            <a:custGeom>
              <a:avLst/>
              <a:gdLst>
                <a:gd name="T0" fmla="*/ 5 w 5"/>
                <a:gd name="T1" fmla="*/ 22 h 22"/>
                <a:gd name="T2" fmla="*/ 5 w 5"/>
                <a:gd name="T3" fmla="*/ 0 h 22"/>
                <a:gd name="T4" fmla="*/ 3 w 5"/>
                <a:gd name="T5" fmla="*/ 0 h 22"/>
                <a:gd name="T6" fmla="*/ 0 w 5"/>
                <a:gd name="T7" fmla="*/ 0 h 22"/>
                <a:gd name="T8" fmla="*/ 0 w 5"/>
                <a:gd name="T9" fmla="*/ 22 h 22"/>
                <a:gd name="T10" fmla="*/ 3 w 5"/>
                <a:gd name="T11" fmla="*/ 22 h 22"/>
                <a:gd name="T12" fmla="*/ 5 w 5"/>
                <a:gd name="T13" fmla="*/ 22 h 22"/>
              </a:gdLst>
              <a:ahLst/>
              <a:cxnLst>
                <a:cxn ang="0">
                  <a:pos x="T0" y="T1"/>
                </a:cxn>
                <a:cxn ang="0">
                  <a:pos x="T2" y="T3"/>
                </a:cxn>
                <a:cxn ang="0">
                  <a:pos x="T4" y="T5"/>
                </a:cxn>
                <a:cxn ang="0">
                  <a:pos x="T6" y="T7"/>
                </a:cxn>
                <a:cxn ang="0">
                  <a:pos x="T8" y="T9"/>
                </a:cxn>
                <a:cxn ang="0">
                  <a:pos x="T10" y="T11"/>
                </a:cxn>
                <a:cxn ang="0">
                  <a:pos x="T12" y="T13"/>
                </a:cxn>
              </a:cxnLst>
              <a:rect l="0" t="0" r="r" b="b"/>
              <a:pathLst>
                <a:path w="5" h="22">
                  <a:moveTo>
                    <a:pt x="5" y="22"/>
                  </a:moveTo>
                  <a:cubicBezTo>
                    <a:pt x="5" y="0"/>
                    <a:pt x="5" y="0"/>
                    <a:pt x="5" y="0"/>
                  </a:cubicBezTo>
                  <a:cubicBezTo>
                    <a:pt x="4" y="0"/>
                    <a:pt x="3" y="0"/>
                    <a:pt x="3" y="0"/>
                  </a:cubicBezTo>
                  <a:cubicBezTo>
                    <a:pt x="2" y="0"/>
                    <a:pt x="1" y="0"/>
                    <a:pt x="0" y="0"/>
                  </a:cubicBezTo>
                  <a:cubicBezTo>
                    <a:pt x="0" y="22"/>
                    <a:pt x="0" y="22"/>
                    <a:pt x="0" y="22"/>
                  </a:cubicBezTo>
                  <a:cubicBezTo>
                    <a:pt x="1" y="22"/>
                    <a:pt x="2" y="22"/>
                    <a:pt x="3" y="22"/>
                  </a:cubicBezTo>
                  <a:cubicBezTo>
                    <a:pt x="3" y="22"/>
                    <a:pt x="4" y="22"/>
                    <a:pt x="5" y="22"/>
                  </a:cubicBez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8" name="Freeform 117"/>
            <p:cNvSpPr>
              <a:spLocks/>
            </p:cNvSpPr>
            <p:nvPr/>
          </p:nvSpPr>
          <p:spPr bwMode="auto">
            <a:xfrm>
              <a:off x="2066925" y="2252663"/>
              <a:ext cx="9525" cy="44450"/>
            </a:xfrm>
            <a:custGeom>
              <a:avLst/>
              <a:gdLst>
                <a:gd name="T0" fmla="*/ 0 w 5"/>
                <a:gd name="T1" fmla="*/ 23 h 23"/>
                <a:gd name="T2" fmla="*/ 5 w 5"/>
                <a:gd name="T3" fmla="*/ 20 h 23"/>
                <a:gd name="T4" fmla="*/ 5 w 5"/>
                <a:gd name="T5" fmla="*/ 0 h 23"/>
                <a:gd name="T6" fmla="*/ 0 w 5"/>
                <a:gd name="T7" fmla="*/ 2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2" y="22"/>
                    <a:pt x="4" y="21"/>
                    <a:pt x="5" y="20"/>
                  </a:cubicBezTo>
                  <a:cubicBezTo>
                    <a:pt x="5" y="0"/>
                    <a:pt x="5" y="0"/>
                    <a:pt x="5" y="0"/>
                  </a:cubicBezTo>
                  <a:cubicBezTo>
                    <a:pt x="4" y="1"/>
                    <a:pt x="2" y="2"/>
                    <a:pt x="0" y="2"/>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09" name="Freeform 118"/>
            <p:cNvSpPr>
              <a:spLocks/>
            </p:cNvSpPr>
            <p:nvPr/>
          </p:nvSpPr>
          <p:spPr bwMode="auto">
            <a:xfrm>
              <a:off x="2089150" y="2238376"/>
              <a:ext cx="7937" cy="47625"/>
            </a:xfrm>
            <a:custGeom>
              <a:avLst/>
              <a:gdLst>
                <a:gd name="T0" fmla="*/ 0 w 4"/>
                <a:gd name="T1" fmla="*/ 24 h 24"/>
                <a:gd name="T2" fmla="*/ 4 w 4"/>
                <a:gd name="T3" fmla="*/ 21 h 24"/>
                <a:gd name="T4" fmla="*/ 4 w 4"/>
                <a:gd name="T5" fmla="*/ 0 h 24"/>
                <a:gd name="T6" fmla="*/ 0 w 4"/>
                <a:gd name="T7" fmla="*/ 3 h 24"/>
                <a:gd name="T8" fmla="*/ 0 w 4"/>
                <a:gd name="T9" fmla="*/ 24 h 24"/>
              </a:gdLst>
              <a:ahLst/>
              <a:cxnLst>
                <a:cxn ang="0">
                  <a:pos x="T0" y="T1"/>
                </a:cxn>
                <a:cxn ang="0">
                  <a:pos x="T2" y="T3"/>
                </a:cxn>
                <a:cxn ang="0">
                  <a:pos x="T4" y="T5"/>
                </a:cxn>
                <a:cxn ang="0">
                  <a:pos x="T6" y="T7"/>
                </a:cxn>
                <a:cxn ang="0">
                  <a:pos x="T8" y="T9"/>
                </a:cxn>
              </a:cxnLst>
              <a:rect l="0" t="0" r="r" b="b"/>
              <a:pathLst>
                <a:path w="4" h="24">
                  <a:moveTo>
                    <a:pt x="0" y="24"/>
                  </a:moveTo>
                  <a:cubicBezTo>
                    <a:pt x="1" y="23"/>
                    <a:pt x="3" y="22"/>
                    <a:pt x="4" y="21"/>
                  </a:cubicBezTo>
                  <a:cubicBezTo>
                    <a:pt x="4" y="0"/>
                    <a:pt x="4" y="0"/>
                    <a:pt x="4" y="0"/>
                  </a:cubicBezTo>
                  <a:cubicBezTo>
                    <a:pt x="3" y="1"/>
                    <a:pt x="1" y="2"/>
                    <a:pt x="0" y="3"/>
                  </a:cubicBezTo>
                  <a:lnTo>
                    <a:pt x="0" y="24"/>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0" name="Freeform 119"/>
            <p:cNvSpPr>
              <a:spLocks/>
            </p:cNvSpPr>
            <p:nvPr/>
          </p:nvSpPr>
          <p:spPr bwMode="auto">
            <a:xfrm>
              <a:off x="2044700" y="2262188"/>
              <a:ext cx="9525" cy="46038"/>
            </a:xfrm>
            <a:custGeom>
              <a:avLst/>
              <a:gdLst>
                <a:gd name="T0" fmla="*/ 0 w 5"/>
                <a:gd name="T1" fmla="*/ 23 h 23"/>
                <a:gd name="T2" fmla="*/ 5 w 5"/>
                <a:gd name="T3" fmla="*/ 21 h 23"/>
                <a:gd name="T4" fmla="*/ 5 w 5"/>
                <a:gd name="T5" fmla="*/ 0 h 23"/>
                <a:gd name="T6" fmla="*/ 0 w 5"/>
                <a:gd name="T7" fmla="*/ 2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2" y="23"/>
                    <a:pt x="4" y="22"/>
                    <a:pt x="5" y="21"/>
                  </a:cubicBezTo>
                  <a:cubicBezTo>
                    <a:pt x="5" y="0"/>
                    <a:pt x="5" y="0"/>
                    <a:pt x="5" y="0"/>
                  </a:cubicBezTo>
                  <a:cubicBezTo>
                    <a:pt x="4" y="1"/>
                    <a:pt x="2" y="2"/>
                    <a:pt x="0" y="2"/>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1" name="Freeform 120"/>
            <p:cNvSpPr>
              <a:spLocks/>
            </p:cNvSpPr>
            <p:nvPr/>
          </p:nvSpPr>
          <p:spPr bwMode="auto">
            <a:xfrm>
              <a:off x="1649412" y="2203451"/>
              <a:ext cx="11112" cy="47625"/>
            </a:xfrm>
            <a:custGeom>
              <a:avLst/>
              <a:gdLst>
                <a:gd name="T0" fmla="*/ 0 w 5"/>
                <a:gd name="T1" fmla="*/ 18 h 24"/>
                <a:gd name="T2" fmla="*/ 5 w 5"/>
                <a:gd name="T3" fmla="*/ 24 h 24"/>
                <a:gd name="T4" fmla="*/ 5 w 5"/>
                <a:gd name="T5" fmla="*/ 5 h 24"/>
                <a:gd name="T6" fmla="*/ 0 w 5"/>
                <a:gd name="T7" fmla="*/ 0 h 24"/>
                <a:gd name="T8" fmla="*/ 0 w 5"/>
                <a:gd name="T9" fmla="*/ 18 h 24"/>
              </a:gdLst>
              <a:ahLst/>
              <a:cxnLst>
                <a:cxn ang="0">
                  <a:pos x="T0" y="T1"/>
                </a:cxn>
                <a:cxn ang="0">
                  <a:pos x="T2" y="T3"/>
                </a:cxn>
                <a:cxn ang="0">
                  <a:pos x="T4" y="T5"/>
                </a:cxn>
                <a:cxn ang="0">
                  <a:pos x="T6" y="T7"/>
                </a:cxn>
                <a:cxn ang="0">
                  <a:pos x="T8" y="T9"/>
                </a:cxn>
              </a:cxnLst>
              <a:rect l="0" t="0" r="r" b="b"/>
              <a:pathLst>
                <a:path w="5" h="24">
                  <a:moveTo>
                    <a:pt x="0" y="18"/>
                  </a:moveTo>
                  <a:cubicBezTo>
                    <a:pt x="1" y="20"/>
                    <a:pt x="3" y="22"/>
                    <a:pt x="5" y="24"/>
                  </a:cubicBezTo>
                  <a:cubicBezTo>
                    <a:pt x="5" y="5"/>
                    <a:pt x="5" y="5"/>
                    <a:pt x="5" y="5"/>
                  </a:cubicBezTo>
                  <a:cubicBezTo>
                    <a:pt x="3" y="3"/>
                    <a:pt x="1" y="2"/>
                    <a:pt x="0" y="0"/>
                  </a:cubicBezTo>
                  <a:lnTo>
                    <a:pt x="0" y="18"/>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2" name="Freeform 121"/>
            <p:cNvSpPr>
              <a:spLocks/>
            </p:cNvSpPr>
            <p:nvPr/>
          </p:nvSpPr>
          <p:spPr bwMode="auto">
            <a:xfrm>
              <a:off x="1628775" y="2174876"/>
              <a:ext cx="7937" cy="47625"/>
            </a:xfrm>
            <a:custGeom>
              <a:avLst/>
              <a:gdLst>
                <a:gd name="T0" fmla="*/ 0 w 4"/>
                <a:gd name="T1" fmla="*/ 15 h 24"/>
                <a:gd name="T2" fmla="*/ 4 w 4"/>
                <a:gd name="T3" fmla="*/ 24 h 24"/>
                <a:gd name="T4" fmla="*/ 4 w 4"/>
                <a:gd name="T5" fmla="*/ 6 h 24"/>
                <a:gd name="T6" fmla="*/ 0 w 4"/>
                <a:gd name="T7" fmla="*/ 0 h 24"/>
                <a:gd name="T8" fmla="*/ 0 w 4"/>
                <a:gd name="T9" fmla="*/ 15 h 24"/>
              </a:gdLst>
              <a:ahLst/>
              <a:cxnLst>
                <a:cxn ang="0">
                  <a:pos x="T0" y="T1"/>
                </a:cxn>
                <a:cxn ang="0">
                  <a:pos x="T2" y="T3"/>
                </a:cxn>
                <a:cxn ang="0">
                  <a:pos x="T4" y="T5"/>
                </a:cxn>
                <a:cxn ang="0">
                  <a:pos x="T6" y="T7"/>
                </a:cxn>
                <a:cxn ang="0">
                  <a:pos x="T8" y="T9"/>
                </a:cxn>
              </a:cxnLst>
              <a:rect l="0" t="0" r="r" b="b"/>
              <a:pathLst>
                <a:path w="4" h="24">
                  <a:moveTo>
                    <a:pt x="0" y="15"/>
                  </a:moveTo>
                  <a:cubicBezTo>
                    <a:pt x="1" y="18"/>
                    <a:pt x="3" y="21"/>
                    <a:pt x="4" y="24"/>
                  </a:cubicBezTo>
                  <a:cubicBezTo>
                    <a:pt x="4" y="6"/>
                    <a:pt x="4" y="6"/>
                    <a:pt x="4" y="6"/>
                  </a:cubicBezTo>
                  <a:cubicBezTo>
                    <a:pt x="3" y="4"/>
                    <a:pt x="1" y="2"/>
                    <a:pt x="0" y="0"/>
                  </a:cubicBezTo>
                  <a:lnTo>
                    <a:pt x="0" y="15"/>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3" name="Freeform 122"/>
            <p:cNvSpPr>
              <a:spLocks/>
            </p:cNvSpPr>
            <p:nvPr/>
          </p:nvSpPr>
          <p:spPr bwMode="auto">
            <a:xfrm>
              <a:off x="2022475" y="2271713"/>
              <a:ext cx="9525" cy="44450"/>
            </a:xfrm>
            <a:custGeom>
              <a:avLst/>
              <a:gdLst>
                <a:gd name="T0" fmla="*/ 0 w 5"/>
                <a:gd name="T1" fmla="*/ 22 h 22"/>
                <a:gd name="T2" fmla="*/ 5 w 5"/>
                <a:gd name="T3" fmla="*/ 21 h 22"/>
                <a:gd name="T4" fmla="*/ 5 w 5"/>
                <a:gd name="T5" fmla="*/ 0 h 22"/>
                <a:gd name="T6" fmla="*/ 0 w 5"/>
                <a:gd name="T7" fmla="*/ 1 h 22"/>
                <a:gd name="T8" fmla="*/ 0 w 5"/>
                <a:gd name="T9" fmla="*/ 22 h 22"/>
              </a:gdLst>
              <a:ahLst/>
              <a:cxnLst>
                <a:cxn ang="0">
                  <a:pos x="T0" y="T1"/>
                </a:cxn>
                <a:cxn ang="0">
                  <a:pos x="T2" y="T3"/>
                </a:cxn>
                <a:cxn ang="0">
                  <a:pos x="T4" y="T5"/>
                </a:cxn>
                <a:cxn ang="0">
                  <a:pos x="T6" y="T7"/>
                </a:cxn>
                <a:cxn ang="0">
                  <a:pos x="T8" y="T9"/>
                </a:cxn>
              </a:cxnLst>
              <a:rect l="0" t="0" r="r" b="b"/>
              <a:pathLst>
                <a:path w="5" h="22">
                  <a:moveTo>
                    <a:pt x="0" y="22"/>
                  </a:moveTo>
                  <a:cubicBezTo>
                    <a:pt x="2" y="22"/>
                    <a:pt x="3" y="21"/>
                    <a:pt x="5" y="21"/>
                  </a:cubicBezTo>
                  <a:cubicBezTo>
                    <a:pt x="5" y="0"/>
                    <a:pt x="5" y="0"/>
                    <a:pt x="5" y="0"/>
                  </a:cubicBezTo>
                  <a:cubicBezTo>
                    <a:pt x="3" y="0"/>
                    <a:pt x="2" y="1"/>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4" name="Freeform 123"/>
            <p:cNvSpPr>
              <a:spLocks/>
            </p:cNvSpPr>
            <p:nvPr/>
          </p:nvSpPr>
          <p:spPr bwMode="auto">
            <a:xfrm>
              <a:off x="1957387" y="2287588"/>
              <a:ext cx="9525" cy="44450"/>
            </a:xfrm>
            <a:custGeom>
              <a:avLst/>
              <a:gdLst>
                <a:gd name="T0" fmla="*/ 0 w 5"/>
                <a:gd name="T1" fmla="*/ 22 h 22"/>
                <a:gd name="T2" fmla="*/ 5 w 5"/>
                <a:gd name="T3" fmla="*/ 22 h 22"/>
                <a:gd name="T4" fmla="*/ 5 w 5"/>
                <a:gd name="T5" fmla="*/ 0 h 22"/>
                <a:gd name="T6" fmla="*/ 0 w 5"/>
                <a:gd name="T7" fmla="*/ 1 h 22"/>
                <a:gd name="T8" fmla="*/ 0 w 5"/>
                <a:gd name="T9" fmla="*/ 22 h 22"/>
              </a:gdLst>
              <a:ahLst/>
              <a:cxnLst>
                <a:cxn ang="0">
                  <a:pos x="T0" y="T1"/>
                </a:cxn>
                <a:cxn ang="0">
                  <a:pos x="T2" y="T3"/>
                </a:cxn>
                <a:cxn ang="0">
                  <a:pos x="T4" y="T5"/>
                </a:cxn>
                <a:cxn ang="0">
                  <a:pos x="T6" y="T7"/>
                </a:cxn>
                <a:cxn ang="0">
                  <a:pos x="T8" y="T9"/>
                </a:cxn>
              </a:cxnLst>
              <a:rect l="0" t="0" r="r" b="b"/>
              <a:pathLst>
                <a:path w="5" h="22">
                  <a:moveTo>
                    <a:pt x="0" y="22"/>
                  </a:moveTo>
                  <a:cubicBezTo>
                    <a:pt x="1" y="22"/>
                    <a:pt x="3" y="22"/>
                    <a:pt x="5" y="22"/>
                  </a:cubicBezTo>
                  <a:cubicBezTo>
                    <a:pt x="5" y="0"/>
                    <a:pt x="5" y="0"/>
                    <a:pt x="5" y="0"/>
                  </a:cubicBezTo>
                  <a:cubicBezTo>
                    <a:pt x="3" y="1"/>
                    <a:pt x="1" y="1"/>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5" name="Freeform 124"/>
            <p:cNvSpPr>
              <a:spLocks/>
            </p:cNvSpPr>
            <p:nvPr/>
          </p:nvSpPr>
          <p:spPr bwMode="auto">
            <a:xfrm>
              <a:off x="1936750" y="2292351"/>
              <a:ext cx="7937" cy="42863"/>
            </a:xfrm>
            <a:custGeom>
              <a:avLst/>
              <a:gdLst>
                <a:gd name="T0" fmla="*/ 0 w 4"/>
                <a:gd name="T1" fmla="*/ 22 h 22"/>
                <a:gd name="T2" fmla="*/ 4 w 4"/>
                <a:gd name="T3" fmla="*/ 21 h 22"/>
                <a:gd name="T4" fmla="*/ 4 w 4"/>
                <a:gd name="T5" fmla="*/ 0 h 22"/>
                <a:gd name="T6" fmla="*/ 0 w 4"/>
                <a:gd name="T7" fmla="*/ 0 h 22"/>
                <a:gd name="T8" fmla="*/ 0 w 4"/>
                <a:gd name="T9" fmla="*/ 22 h 22"/>
              </a:gdLst>
              <a:ahLst/>
              <a:cxnLst>
                <a:cxn ang="0">
                  <a:pos x="T0" y="T1"/>
                </a:cxn>
                <a:cxn ang="0">
                  <a:pos x="T2" y="T3"/>
                </a:cxn>
                <a:cxn ang="0">
                  <a:pos x="T4" y="T5"/>
                </a:cxn>
                <a:cxn ang="0">
                  <a:pos x="T6" y="T7"/>
                </a:cxn>
                <a:cxn ang="0">
                  <a:pos x="T8" y="T9"/>
                </a:cxn>
              </a:cxnLst>
              <a:rect l="0" t="0" r="r" b="b"/>
              <a:pathLst>
                <a:path w="4" h="22">
                  <a:moveTo>
                    <a:pt x="0" y="22"/>
                  </a:moveTo>
                  <a:cubicBezTo>
                    <a:pt x="1" y="22"/>
                    <a:pt x="3" y="21"/>
                    <a:pt x="4" y="21"/>
                  </a:cubicBezTo>
                  <a:cubicBezTo>
                    <a:pt x="4" y="0"/>
                    <a:pt x="4" y="0"/>
                    <a:pt x="4" y="0"/>
                  </a:cubicBezTo>
                  <a:cubicBezTo>
                    <a:pt x="3" y="0"/>
                    <a:pt x="1" y="0"/>
                    <a:pt x="0" y="0"/>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6" name="Freeform 125"/>
            <p:cNvSpPr>
              <a:spLocks/>
            </p:cNvSpPr>
            <p:nvPr/>
          </p:nvSpPr>
          <p:spPr bwMode="auto">
            <a:xfrm>
              <a:off x="1912937" y="2293938"/>
              <a:ext cx="9525" cy="41275"/>
            </a:xfrm>
            <a:custGeom>
              <a:avLst/>
              <a:gdLst>
                <a:gd name="T0" fmla="*/ 0 w 5"/>
                <a:gd name="T1" fmla="*/ 21 h 21"/>
                <a:gd name="T2" fmla="*/ 5 w 5"/>
                <a:gd name="T3" fmla="*/ 21 h 21"/>
                <a:gd name="T4" fmla="*/ 5 w 5"/>
                <a:gd name="T5" fmla="*/ 0 h 21"/>
                <a:gd name="T6" fmla="*/ 0 w 5"/>
                <a:gd name="T7" fmla="*/ 0 h 21"/>
                <a:gd name="T8" fmla="*/ 0 w 5"/>
                <a:gd name="T9" fmla="*/ 21 h 21"/>
              </a:gdLst>
              <a:ahLst/>
              <a:cxnLst>
                <a:cxn ang="0">
                  <a:pos x="T0" y="T1"/>
                </a:cxn>
                <a:cxn ang="0">
                  <a:pos x="T2" y="T3"/>
                </a:cxn>
                <a:cxn ang="0">
                  <a:pos x="T4" y="T5"/>
                </a:cxn>
                <a:cxn ang="0">
                  <a:pos x="T6" y="T7"/>
                </a:cxn>
                <a:cxn ang="0">
                  <a:pos x="T8" y="T9"/>
                </a:cxn>
              </a:cxnLst>
              <a:rect l="0" t="0" r="r" b="b"/>
              <a:pathLst>
                <a:path w="5" h="21">
                  <a:moveTo>
                    <a:pt x="0" y="21"/>
                  </a:moveTo>
                  <a:cubicBezTo>
                    <a:pt x="2" y="21"/>
                    <a:pt x="4" y="21"/>
                    <a:pt x="5" y="21"/>
                  </a:cubicBezTo>
                  <a:cubicBezTo>
                    <a:pt x="5" y="0"/>
                    <a:pt x="5" y="0"/>
                    <a:pt x="5" y="0"/>
                  </a:cubicBezTo>
                  <a:cubicBezTo>
                    <a:pt x="4" y="0"/>
                    <a:pt x="2" y="0"/>
                    <a:pt x="0" y="0"/>
                  </a:cubicBezTo>
                  <a:lnTo>
                    <a:pt x="0" y="2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7" name="Freeform 126"/>
            <p:cNvSpPr>
              <a:spLocks/>
            </p:cNvSpPr>
            <p:nvPr/>
          </p:nvSpPr>
          <p:spPr bwMode="auto">
            <a:xfrm>
              <a:off x="2001837" y="2278063"/>
              <a:ext cx="9525" cy="46038"/>
            </a:xfrm>
            <a:custGeom>
              <a:avLst/>
              <a:gdLst>
                <a:gd name="T0" fmla="*/ 0 w 5"/>
                <a:gd name="T1" fmla="*/ 23 h 23"/>
                <a:gd name="T2" fmla="*/ 5 w 5"/>
                <a:gd name="T3" fmla="*/ 21 h 23"/>
                <a:gd name="T4" fmla="*/ 5 w 5"/>
                <a:gd name="T5" fmla="*/ 0 h 23"/>
                <a:gd name="T6" fmla="*/ 0 w 5"/>
                <a:gd name="T7" fmla="*/ 2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2" y="22"/>
                    <a:pt x="3" y="22"/>
                    <a:pt x="5" y="21"/>
                  </a:cubicBezTo>
                  <a:cubicBezTo>
                    <a:pt x="5" y="0"/>
                    <a:pt x="5" y="0"/>
                    <a:pt x="5" y="0"/>
                  </a:cubicBezTo>
                  <a:cubicBezTo>
                    <a:pt x="3" y="1"/>
                    <a:pt x="2" y="1"/>
                    <a:pt x="0" y="2"/>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8" name="Freeform 127"/>
            <p:cNvSpPr>
              <a:spLocks/>
            </p:cNvSpPr>
            <p:nvPr/>
          </p:nvSpPr>
          <p:spPr bwMode="auto">
            <a:xfrm>
              <a:off x="1979612" y="2284413"/>
              <a:ext cx="9525" cy="42863"/>
            </a:xfrm>
            <a:custGeom>
              <a:avLst/>
              <a:gdLst>
                <a:gd name="T0" fmla="*/ 0 w 5"/>
                <a:gd name="T1" fmla="*/ 22 h 22"/>
                <a:gd name="T2" fmla="*/ 5 w 5"/>
                <a:gd name="T3" fmla="*/ 21 h 22"/>
                <a:gd name="T4" fmla="*/ 5 w 5"/>
                <a:gd name="T5" fmla="*/ 0 h 22"/>
                <a:gd name="T6" fmla="*/ 0 w 5"/>
                <a:gd name="T7" fmla="*/ 1 h 22"/>
                <a:gd name="T8" fmla="*/ 0 w 5"/>
                <a:gd name="T9" fmla="*/ 22 h 22"/>
              </a:gdLst>
              <a:ahLst/>
              <a:cxnLst>
                <a:cxn ang="0">
                  <a:pos x="T0" y="T1"/>
                </a:cxn>
                <a:cxn ang="0">
                  <a:pos x="T2" y="T3"/>
                </a:cxn>
                <a:cxn ang="0">
                  <a:pos x="T4" y="T5"/>
                </a:cxn>
                <a:cxn ang="0">
                  <a:pos x="T6" y="T7"/>
                </a:cxn>
                <a:cxn ang="0">
                  <a:pos x="T8" y="T9"/>
                </a:cxn>
              </a:cxnLst>
              <a:rect l="0" t="0" r="r" b="b"/>
              <a:pathLst>
                <a:path w="5" h="22">
                  <a:moveTo>
                    <a:pt x="0" y="22"/>
                  </a:moveTo>
                  <a:cubicBezTo>
                    <a:pt x="1" y="22"/>
                    <a:pt x="3" y="22"/>
                    <a:pt x="5" y="21"/>
                  </a:cubicBezTo>
                  <a:cubicBezTo>
                    <a:pt x="5" y="0"/>
                    <a:pt x="5" y="0"/>
                    <a:pt x="5" y="0"/>
                  </a:cubicBezTo>
                  <a:cubicBezTo>
                    <a:pt x="3" y="1"/>
                    <a:pt x="1" y="1"/>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19" name="Freeform 128"/>
            <p:cNvSpPr>
              <a:spLocks/>
            </p:cNvSpPr>
            <p:nvPr/>
          </p:nvSpPr>
          <p:spPr bwMode="auto">
            <a:xfrm>
              <a:off x="1868487" y="2293938"/>
              <a:ext cx="11112" cy="41275"/>
            </a:xfrm>
            <a:custGeom>
              <a:avLst/>
              <a:gdLst>
                <a:gd name="T0" fmla="*/ 5 w 5"/>
                <a:gd name="T1" fmla="*/ 0 h 21"/>
                <a:gd name="T2" fmla="*/ 0 w 5"/>
                <a:gd name="T3" fmla="*/ 0 h 21"/>
                <a:gd name="T4" fmla="*/ 0 w 5"/>
                <a:gd name="T5" fmla="*/ 21 h 21"/>
                <a:gd name="T6" fmla="*/ 5 w 5"/>
                <a:gd name="T7" fmla="*/ 21 h 21"/>
                <a:gd name="T8" fmla="*/ 5 w 5"/>
                <a:gd name="T9" fmla="*/ 0 h 21"/>
              </a:gdLst>
              <a:ahLst/>
              <a:cxnLst>
                <a:cxn ang="0">
                  <a:pos x="T0" y="T1"/>
                </a:cxn>
                <a:cxn ang="0">
                  <a:pos x="T2" y="T3"/>
                </a:cxn>
                <a:cxn ang="0">
                  <a:pos x="T4" y="T5"/>
                </a:cxn>
                <a:cxn ang="0">
                  <a:pos x="T6" y="T7"/>
                </a:cxn>
                <a:cxn ang="0">
                  <a:pos x="T8" y="T9"/>
                </a:cxn>
              </a:cxnLst>
              <a:rect l="0" t="0" r="r" b="b"/>
              <a:pathLst>
                <a:path w="5" h="21">
                  <a:moveTo>
                    <a:pt x="5" y="0"/>
                  </a:moveTo>
                  <a:cubicBezTo>
                    <a:pt x="3" y="0"/>
                    <a:pt x="2" y="0"/>
                    <a:pt x="0" y="0"/>
                  </a:cubicBezTo>
                  <a:cubicBezTo>
                    <a:pt x="0" y="21"/>
                    <a:pt x="0" y="21"/>
                    <a:pt x="0" y="21"/>
                  </a:cubicBezTo>
                  <a:cubicBezTo>
                    <a:pt x="2" y="21"/>
                    <a:pt x="3" y="21"/>
                    <a:pt x="5" y="21"/>
                  </a:cubicBezTo>
                  <a:lnTo>
                    <a:pt x="5" y="0"/>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0" name="Oval 129"/>
            <p:cNvSpPr>
              <a:spLocks noChangeArrowheads="1"/>
            </p:cNvSpPr>
            <p:nvPr/>
          </p:nvSpPr>
          <p:spPr bwMode="auto">
            <a:xfrm>
              <a:off x="1508125" y="1876426"/>
              <a:ext cx="571500" cy="379413"/>
            </a:xfrm>
            <a:prstGeom prst="ellipse">
              <a:avLst/>
            </a:prstGeom>
            <a:solidFill>
              <a:srgbClr val="F5B9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1" name="Rectangle 130"/>
            <p:cNvSpPr>
              <a:spLocks noChangeArrowheads="1"/>
            </p:cNvSpPr>
            <p:nvPr/>
          </p:nvSpPr>
          <p:spPr bwMode="auto">
            <a:xfrm>
              <a:off x="1508125" y="2014538"/>
              <a:ext cx="571500" cy="52388"/>
            </a:xfrm>
            <a:prstGeom prst="rect">
              <a:avLst/>
            </a:prstGeom>
            <a:solidFill>
              <a:srgbClr val="F5B94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2" name="Oval 131"/>
            <p:cNvSpPr>
              <a:spLocks noChangeArrowheads="1"/>
            </p:cNvSpPr>
            <p:nvPr/>
          </p:nvSpPr>
          <p:spPr bwMode="auto">
            <a:xfrm>
              <a:off x="1508125" y="1822451"/>
              <a:ext cx="571500" cy="381000"/>
            </a:xfrm>
            <a:prstGeom prst="ellipse">
              <a:avLst/>
            </a:prstGeom>
            <a:solidFill>
              <a:srgbClr val="FAD9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3" name="Oval 132"/>
            <p:cNvSpPr>
              <a:spLocks noChangeArrowheads="1"/>
            </p:cNvSpPr>
            <p:nvPr/>
          </p:nvSpPr>
          <p:spPr bwMode="auto">
            <a:xfrm>
              <a:off x="1558925" y="1871663"/>
              <a:ext cx="471487" cy="282575"/>
            </a:xfrm>
            <a:prstGeom prst="ellipse">
              <a:avLst/>
            </a:pr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4" name="Freeform 133"/>
            <p:cNvSpPr>
              <a:spLocks/>
            </p:cNvSpPr>
            <p:nvPr/>
          </p:nvSpPr>
          <p:spPr bwMode="auto">
            <a:xfrm>
              <a:off x="1558925" y="1871663"/>
              <a:ext cx="255587" cy="282575"/>
            </a:xfrm>
            <a:custGeom>
              <a:avLst/>
              <a:gdLst>
                <a:gd name="T0" fmla="*/ 19 w 129"/>
                <a:gd name="T1" fmla="*/ 72 h 143"/>
                <a:gd name="T2" fmla="*/ 129 w 129"/>
                <a:gd name="T3" fmla="*/ 0 h 143"/>
                <a:gd name="T4" fmla="*/ 119 w 129"/>
                <a:gd name="T5" fmla="*/ 0 h 143"/>
                <a:gd name="T6" fmla="*/ 0 w 129"/>
                <a:gd name="T7" fmla="*/ 72 h 143"/>
                <a:gd name="T8" fmla="*/ 119 w 129"/>
                <a:gd name="T9" fmla="*/ 143 h 143"/>
                <a:gd name="T10" fmla="*/ 129 w 129"/>
                <a:gd name="T11" fmla="*/ 143 h 143"/>
                <a:gd name="T12" fmla="*/ 19 w 129"/>
                <a:gd name="T13" fmla="*/ 72 h 143"/>
              </a:gdLst>
              <a:ahLst/>
              <a:cxnLst>
                <a:cxn ang="0">
                  <a:pos x="T0" y="T1"/>
                </a:cxn>
                <a:cxn ang="0">
                  <a:pos x="T2" y="T3"/>
                </a:cxn>
                <a:cxn ang="0">
                  <a:pos x="T4" y="T5"/>
                </a:cxn>
                <a:cxn ang="0">
                  <a:pos x="T6" y="T7"/>
                </a:cxn>
                <a:cxn ang="0">
                  <a:pos x="T8" y="T9"/>
                </a:cxn>
                <a:cxn ang="0">
                  <a:pos x="T10" y="T11"/>
                </a:cxn>
                <a:cxn ang="0">
                  <a:pos x="T12" y="T13"/>
                </a:cxn>
              </a:cxnLst>
              <a:rect l="0" t="0" r="r" b="b"/>
              <a:pathLst>
                <a:path w="129" h="143">
                  <a:moveTo>
                    <a:pt x="19" y="72"/>
                  </a:moveTo>
                  <a:cubicBezTo>
                    <a:pt x="19" y="35"/>
                    <a:pt x="68" y="3"/>
                    <a:pt x="129" y="0"/>
                  </a:cubicBezTo>
                  <a:cubicBezTo>
                    <a:pt x="126" y="0"/>
                    <a:pt x="123" y="0"/>
                    <a:pt x="119" y="0"/>
                  </a:cubicBezTo>
                  <a:cubicBezTo>
                    <a:pt x="54" y="0"/>
                    <a:pt x="0" y="33"/>
                    <a:pt x="0" y="72"/>
                  </a:cubicBezTo>
                  <a:cubicBezTo>
                    <a:pt x="0" y="110"/>
                    <a:pt x="54" y="143"/>
                    <a:pt x="119" y="143"/>
                  </a:cubicBezTo>
                  <a:cubicBezTo>
                    <a:pt x="123" y="143"/>
                    <a:pt x="126" y="143"/>
                    <a:pt x="129" y="143"/>
                  </a:cubicBezTo>
                  <a:cubicBezTo>
                    <a:pt x="68" y="140"/>
                    <a:pt x="19" y="108"/>
                    <a:pt x="19" y="72"/>
                  </a:cubicBezTo>
                  <a:close/>
                </a:path>
              </a:pathLst>
            </a:custGeom>
            <a:solidFill>
              <a:srgbClr val="F5B9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5" name="Freeform 134"/>
            <p:cNvSpPr>
              <a:spLocks/>
            </p:cNvSpPr>
            <p:nvPr/>
          </p:nvSpPr>
          <p:spPr bwMode="auto">
            <a:xfrm>
              <a:off x="1679575" y="2193926"/>
              <a:ext cx="9525" cy="42863"/>
            </a:xfrm>
            <a:custGeom>
              <a:avLst/>
              <a:gdLst>
                <a:gd name="T0" fmla="*/ 5 w 5"/>
                <a:gd name="T1" fmla="*/ 1 h 22"/>
                <a:gd name="T2" fmla="*/ 0 w 5"/>
                <a:gd name="T3" fmla="*/ 0 h 22"/>
                <a:gd name="T4" fmla="*/ 0 w 5"/>
                <a:gd name="T5" fmla="*/ 21 h 22"/>
                <a:gd name="T6" fmla="*/ 5 w 5"/>
                <a:gd name="T7" fmla="*/ 22 h 22"/>
                <a:gd name="T8" fmla="*/ 5 w 5"/>
                <a:gd name="T9" fmla="*/ 1 h 22"/>
              </a:gdLst>
              <a:ahLst/>
              <a:cxnLst>
                <a:cxn ang="0">
                  <a:pos x="T0" y="T1"/>
                </a:cxn>
                <a:cxn ang="0">
                  <a:pos x="T2" y="T3"/>
                </a:cxn>
                <a:cxn ang="0">
                  <a:pos x="T4" y="T5"/>
                </a:cxn>
                <a:cxn ang="0">
                  <a:pos x="T6" y="T7"/>
                </a:cxn>
                <a:cxn ang="0">
                  <a:pos x="T8" y="T9"/>
                </a:cxn>
              </a:cxnLst>
              <a:rect l="0" t="0" r="r" b="b"/>
              <a:pathLst>
                <a:path w="5" h="22">
                  <a:moveTo>
                    <a:pt x="5" y="1"/>
                  </a:moveTo>
                  <a:cubicBezTo>
                    <a:pt x="3" y="1"/>
                    <a:pt x="2" y="1"/>
                    <a:pt x="0" y="0"/>
                  </a:cubicBezTo>
                  <a:cubicBezTo>
                    <a:pt x="0" y="21"/>
                    <a:pt x="0" y="21"/>
                    <a:pt x="0" y="21"/>
                  </a:cubicBezTo>
                  <a:cubicBezTo>
                    <a:pt x="2" y="22"/>
                    <a:pt x="3" y="22"/>
                    <a:pt x="5" y="22"/>
                  </a:cubicBezTo>
                  <a:lnTo>
                    <a:pt x="5"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6" name="Freeform 135"/>
            <p:cNvSpPr>
              <a:spLocks/>
            </p:cNvSpPr>
            <p:nvPr/>
          </p:nvSpPr>
          <p:spPr bwMode="auto">
            <a:xfrm>
              <a:off x="2054225" y="2089151"/>
              <a:ext cx="7937" cy="47625"/>
            </a:xfrm>
            <a:custGeom>
              <a:avLst/>
              <a:gdLst>
                <a:gd name="T0" fmla="*/ 0 w 4"/>
                <a:gd name="T1" fmla="*/ 24 h 24"/>
                <a:gd name="T2" fmla="*/ 4 w 4"/>
                <a:gd name="T3" fmla="*/ 15 h 24"/>
                <a:gd name="T4" fmla="*/ 4 w 4"/>
                <a:gd name="T5" fmla="*/ 0 h 24"/>
                <a:gd name="T6" fmla="*/ 0 w 4"/>
                <a:gd name="T7" fmla="*/ 7 h 24"/>
                <a:gd name="T8" fmla="*/ 0 w 4"/>
                <a:gd name="T9" fmla="*/ 24 h 24"/>
              </a:gdLst>
              <a:ahLst/>
              <a:cxnLst>
                <a:cxn ang="0">
                  <a:pos x="T0" y="T1"/>
                </a:cxn>
                <a:cxn ang="0">
                  <a:pos x="T2" y="T3"/>
                </a:cxn>
                <a:cxn ang="0">
                  <a:pos x="T4" y="T5"/>
                </a:cxn>
                <a:cxn ang="0">
                  <a:pos x="T6" y="T7"/>
                </a:cxn>
                <a:cxn ang="0">
                  <a:pos x="T8" y="T9"/>
                </a:cxn>
              </a:cxnLst>
              <a:rect l="0" t="0" r="r" b="b"/>
              <a:pathLst>
                <a:path w="4" h="24">
                  <a:moveTo>
                    <a:pt x="0" y="24"/>
                  </a:moveTo>
                  <a:cubicBezTo>
                    <a:pt x="1" y="21"/>
                    <a:pt x="3" y="18"/>
                    <a:pt x="4" y="15"/>
                  </a:cubicBezTo>
                  <a:cubicBezTo>
                    <a:pt x="4" y="0"/>
                    <a:pt x="4" y="0"/>
                    <a:pt x="4" y="0"/>
                  </a:cubicBezTo>
                  <a:cubicBezTo>
                    <a:pt x="3" y="3"/>
                    <a:pt x="1" y="5"/>
                    <a:pt x="0" y="7"/>
                  </a:cubicBezTo>
                  <a:lnTo>
                    <a:pt x="0" y="24"/>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7" name="Freeform 136"/>
            <p:cNvSpPr>
              <a:spLocks/>
            </p:cNvSpPr>
            <p:nvPr/>
          </p:nvSpPr>
          <p:spPr bwMode="auto">
            <a:xfrm>
              <a:off x="1701800" y="2198688"/>
              <a:ext cx="9525" cy="44450"/>
            </a:xfrm>
            <a:custGeom>
              <a:avLst/>
              <a:gdLst>
                <a:gd name="T0" fmla="*/ 5 w 5"/>
                <a:gd name="T1" fmla="*/ 1 h 22"/>
                <a:gd name="T2" fmla="*/ 0 w 5"/>
                <a:gd name="T3" fmla="*/ 0 h 22"/>
                <a:gd name="T4" fmla="*/ 0 w 5"/>
                <a:gd name="T5" fmla="*/ 21 h 22"/>
                <a:gd name="T6" fmla="*/ 5 w 5"/>
                <a:gd name="T7" fmla="*/ 22 h 22"/>
                <a:gd name="T8" fmla="*/ 5 w 5"/>
                <a:gd name="T9" fmla="*/ 1 h 22"/>
              </a:gdLst>
              <a:ahLst/>
              <a:cxnLst>
                <a:cxn ang="0">
                  <a:pos x="T0" y="T1"/>
                </a:cxn>
                <a:cxn ang="0">
                  <a:pos x="T2" y="T3"/>
                </a:cxn>
                <a:cxn ang="0">
                  <a:pos x="T4" y="T5"/>
                </a:cxn>
                <a:cxn ang="0">
                  <a:pos x="T6" y="T7"/>
                </a:cxn>
                <a:cxn ang="0">
                  <a:pos x="T8" y="T9"/>
                </a:cxn>
              </a:cxnLst>
              <a:rect l="0" t="0" r="r" b="b"/>
              <a:pathLst>
                <a:path w="5" h="22">
                  <a:moveTo>
                    <a:pt x="5" y="1"/>
                  </a:moveTo>
                  <a:cubicBezTo>
                    <a:pt x="4" y="1"/>
                    <a:pt x="2" y="0"/>
                    <a:pt x="0" y="0"/>
                  </a:cubicBezTo>
                  <a:cubicBezTo>
                    <a:pt x="0" y="21"/>
                    <a:pt x="0" y="21"/>
                    <a:pt x="0" y="21"/>
                  </a:cubicBezTo>
                  <a:cubicBezTo>
                    <a:pt x="2" y="21"/>
                    <a:pt x="4" y="22"/>
                    <a:pt x="5" y="22"/>
                  </a:cubicBezTo>
                  <a:lnTo>
                    <a:pt x="5"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8" name="Freeform 137"/>
            <p:cNvSpPr>
              <a:spLocks/>
            </p:cNvSpPr>
            <p:nvPr/>
          </p:nvSpPr>
          <p:spPr bwMode="auto">
            <a:xfrm>
              <a:off x="1746250" y="2206626"/>
              <a:ext cx="7937" cy="41275"/>
            </a:xfrm>
            <a:custGeom>
              <a:avLst/>
              <a:gdLst>
                <a:gd name="T0" fmla="*/ 4 w 4"/>
                <a:gd name="T1" fmla="*/ 0 h 21"/>
                <a:gd name="T2" fmla="*/ 0 w 4"/>
                <a:gd name="T3" fmla="*/ 0 h 21"/>
                <a:gd name="T4" fmla="*/ 0 w 4"/>
                <a:gd name="T5" fmla="*/ 21 h 21"/>
                <a:gd name="T6" fmla="*/ 4 w 4"/>
                <a:gd name="T7" fmla="*/ 21 h 21"/>
                <a:gd name="T8" fmla="*/ 4 w 4"/>
                <a:gd name="T9" fmla="*/ 0 h 21"/>
              </a:gdLst>
              <a:ahLst/>
              <a:cxnLst>
                <a:cxn ang="0">
                  <a:pos x="T0" y="T1"/>
                </a:cxn>
                <a:cxn ang="0">
                  <a:pos x="T2" y="T3"/>
                </a:cxn>
                <a:cxn ang="0">
                  <a:pos x="T4" y="T5"/>
                </a:cxn>
                <a:cxn ang="0">
                  <a:pos x="T6" y="T7"/>
                </a:cxn>
                <a:cxn ang="0">
                  <a:pos x="T8" y="T9"/>
                </a:cxn>
              </a:cxnLst>
              <a:rect l="0" t="0" r="r" b="b"/>
              <a:pathLst>
                <a:path w="4" h="21">
                  <a:moveTo>
                    <a:pt x="4" y="0"/>
                  </a:moveTo>
                  <a:cubicBezTo>
                    <a:pt x="3" y="0"/>
                    <a:pt x="1" y="0"/>
                    <a:pt x="0" y="0"/>
                  </a:cubicBezTo>
                  <a:cubicBezTo>
                    <a:pt x="0" y="21"/>
                    <a:pt x="0" y="21"/>
                    <a:pt x="0" y="21"/>
                  </a:cubicBezTo>
                  <a:cubicBezTo>
                    <a:pt x="1" y="21"/>
                    <a:pt x="3" y="21"/>
                    <a:pt x="4" y="21"/>
                  </a:cubicBezTo>
                  <a:lnTo>
                    <a:pt x="4" y="0"/>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29" name="Freeform 138"/>
            <p:cNvSpPr>
              <a:spLocks/>
            </p:cNvSpPr>
            <p:nvPr/>
          </p:nvSpPr>
          <p:spPr bwMode="auto">
            <a:xfrm>
              <a:off x="1722437" y="2203451"/>
              <a:ext cx="11112" cy="42863"/>
            </a:xfrm>
            <a:custGeom>
              <a:avLst/>
              <a:gdLst>
                <a:gd name="T0" fmla="*/ 5 w 5"/>
                <a:gd name="T1" fmla="*/ 1 h 22"/>
                <a:gd name="T2" fmla="*/ 0 w 5"/>
                <a:gd name="T3" fmla="*/ 0 h 22"/>
                <a:gd name="T4" fmla="*/ 0 w 5"/>
                <a:gd name="T5" fmla="*/ 21 h 22"/>
                <a:gd name="T6" fmla="*/ 5 w 5"/>
                <a:gd name="T7" fmla="*/ 22 h 22"/>
                <a:gd name="T8" fmla="*/ 5 w 5"/>
                <a:gd name="T9" fmla="*/ 1 h 22"/>
              </a:gdLst>
              <a:ahLst/>
              <a:cxnLst>
                <a:cxn ang="0">
                  <a:pos x="T0" y="T1"/>
                </a:cxn>
                <a:cxn ang="0">
                  <a:pos x="T2" y="T3"/>
                </a:cxn>
                <a:cxn ang="0">
                  <a:pos x="T4" y="T5"/>
                </a:cxn>
                <a:cxn ang="0">
                  <a:pos x="T6" y="T7"/>
                </a:cxn>
                <a:cxn ang="0">
                  <a:pos x="T8" y="T9"/>
                </a:cxn>
              </a:cxnLst>
              <a:rect l="0" t="0" r="r" b="b"/>
              <a:pathLst>
                <a:path w="5" h="22">
                  <a:moveTo>
                    <a:pt x="5" y="1"/>
                  </a:moveTo>
                  <a:cubicBezTo>
                    <a:pt x="4" y="1"/>
                    <a:pt x="2" y="0"/>
                    <a:pt x="0" y="0"/>
                  </a:cubicBezTo>
                  <a:cubicBezTo>
                    <a:pt x="0" y="21"/>
                    <a:pt x="0" y="21"/>
                    <a:pt x="0" y="21"/>
                  </a:cubicBezTo>
                  <a:cubicBezTo>
                    <a:pt x="2" y="22"/>
                    <a:pt x="4" y="22"/>
                    <a:pt x="5" y="22"/>
                  </a:cubicBezTo>
                  <a:lnTo>
                    <a:pt x="5"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0" name="Freeform 139"/>
            <p:cNvSpPr>
              <a:spLocks/>
            </p:cNvSpPr>
            <p:nvPr/>
          </p:nvSpPr>
          <p:spPr bwMode="auto">
            <a:xfrm>
              <a:off x="1636712" y="2178051"/>
              <a:ext cx="9525" cy="44450"/>
            </a:xfrm>
            <a:custGeom>
              <a:avLst/>
              <a:gdLst>
                <a:gd name="T0" fmla="*/ 5 w 5"/>
                <a:gd name="T1" fmla="*/ 2 h 23"/>
                <a:gd name="T2" fmla="*/ 0 w 5"/>
                <a:gd name="T3" fmla="*/ 0 h 23"/>
                <a:gd name="T4" fmla="*/ 0 w 5"/>
                <a:gd name="T5" fmla="*/ 21 h 23"/>
                <a:gd name="T6" fmla="*/ 5 w 5"/>
                <a:gd name="T7" fmla="*/ 23 h 23"/>
                <a:gd name="T8" fmla="*/ 5 w 5"/>
                <a:gd name="T9" fmla="*/ 2 h 23"/>
              </a:gdLst>
              <a:ahLst/>
              <a:cxnLst>
                <a:cxn ang="0">
                  <a:pos x="T0" y="T1"/>
                </a:cxn>
                <a:cxn ang="0">
                  <a:pos x="T2" y="T3"/>
                </a:cxn>
                <a:cxn ang="0">
                  <a:pos x="T4" y="T5"/>
                </a:cxn>
                <a:cxn ang="0">
                  <a:pos x="T6" y="T7"/>
                </a:cxn>
                <a:cxn ang="0">
                  <a:pos x="T8" y="T9"/>
                </a:cxn>
              </a:cxnLst>
              <a:rect l="0" t="0" r="r" b="b"/>
              <a:pathLst>
                <a:path w="5" h="23">
                  <a:moveTo>
                    <a:pt x="5" y="2"/>
                  </a:moveTo>
                  <a:cubicBezTo>
                    <a:pt x="3" y="1"/>
                    <a:pt x="1" y="1"/>
                    <a:pt x="0" y="0"/>
                  </a:cubicBezTo>
                  <a:cubicBezTo>
                    <a:pt x="0" y="21"/>
                    <a:pt x="0" y="21"/>
                    <a:pt x="0" y="21"/>
                  </a:cubicBezTo>
                  <a:cubicBezTo>
                    <a:pt x="1" y="22"/>
                    <a:pt x="3" y="22"/>
                    <a:pt x="5" y="23"/>
                  </a:cubicBezTo>
                  <a:lnTo>
                    <a:pt x="5" y="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1" name="Freeform 140"/>
            <p:cNvSpPr>
              <a:spLocks/>
            </p:cNvSpPr>
            <p:nvPr/>
          </p:nvSpPr>
          <p:spPr bwMode="auto">
            <a:xfrm>
              <a:off x="1657350" y="2185988"/>
              <a:ext cx="11112" cy="44450"/>
            </a:xfrm>
            <a:custGeom>
              <a:avLst/>
              <a:gdLst>
                <a:gd name="T0" fmla="*/ 5 w 5"/>
                <a:gd name="T1" fmla="*/ 2 h 23"/>
                <a:gd name="T2" fmla="*/ 0 w 5"/>
                <a:gd name="T3" fmla="*/ 0 h 23"/>
                <a:gd name="T4" fmla="*/ 0 w 5"/>
                <a:gd name="T5" fmla="*/ 21 h 23"/>
                <a:gd name="T6" fmla="*/ 5 w 5"/>
                <a:gd name="T7" fmla="*/ 23 h 23"/>
                <a:gd name="T8" fmla="*/ 5 w 5"/>
                <a:gd name="T9" fmla="*/ 2 h 23"/>
              </a:gdLst>
              <a:ahLst/>
              <a:cxnLst>
                <a:cxn ang="0">
                  <a:pos x="T0" y="T1"/>
                </a:cxn>
                <a:cxn ang="0">
                  <a:pos x="T2" y="T3"/>
                </a:cxn>
                <a:cxn ang="0">
                  <a:pos x="T4" y="T5"/>
                </a:cxn>
                <a:cxn ang="0">
                  <a:pos x="T6" y="T7"/>
                </a:cxn>
                <a:cxn ang="0">
                  <a:pos x="T8" y="T9"/>
                </a:cxn>
              </a:cxnLst>
              <a:rect l="0" t="0" r="r" b="b"/>
              <a:pathLst>
                <a:path w="5" h="23">
                  <a:moveTo>
                    <a:pt x="5" y="2"/>
                  </a:moveTo>
                  <a:cubicBezTo>
                    <a:pt x="3" y="2"/>
                    <a:pt x="2" y="1"/>
                    <a:pt x="0" y="0"/>
                  </a:cubicBezTo>
                  <a:cubicBezTo>
                    <a:pt x="0" y="21"/>
                    <a:pt x="0" y="21"/>
                    <a:pt x="0" y="21"/>
                  </a:cubicBezTo>
                  <a:cubicBezTo>
                    <a:pt x="2" y="22"/>
                    <a:pt x="3" y="23"/>
                    <a:pt x="5" y="23"/>
                  </a:cubicBezTo>
                  <a:lnTo>
                    <a:pt x="5" y="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2" name="Freeform 141"/>
            <p:cNvSpPr>
              <a:spLocks/>
            </p:cNvSpPr>
            <p:nvPr/>
          </p:nvSpPr>
          <p:spPr bwMode="auto">
            <a:xfrm>
              <a:off x="2009775" y="2138363"/>
              <a:ext cx="9525" cy="47625"/>
            </a:xfrm>
            <a:custGeom>
              <a:avLst/>
              <a:gdLst>
                <a:gd name="T0" fmla="*/ 0 w 5"/>
                <a:gd name="T1" fmla="*/ 24 h 24"/>
                <a:gd name="T2" fmla="*/ 5 w 5"/>
                <a:gd name="T3" fmla="*/ 20 h 24"/>
                <a:gd name="T4" fmla="*/ 5 w 5"/>
                <a:gd name="T5" fmla="*/ 0 h 24"/>
                <a:gd name="T6" fmla="*/ 0 w 5"/>
                <a:gd name="T7" fmla="*/ 4 h 24"/>
                <a:gd name="T8" fmla="*/ 0 w 5"/>
                <a:gd name="T9" fmla="*/ 24 h 24"/>
              </a:gdLst>
              <a:ahLst/>
              <a:cxnLst>
                <a:cxn ang="0">
                  <a:pos x="T0" y="T1"/>
                </a:cxn>
                <a:cxn ang="0">
                  <a:pos x="T2" y="T3"/>
                </a:cxn>
                <a:cxn ang="0">
                  <a:pos x="T4" y="T5"/>
                </a:cxn>
                <a:cxn ang="0">
                  <a:pos x="T6" y="T7"/>
                </a:cxn>
                <a:cxn ang="0">
                  <a:pos x="T8" y="T9"/>
                </a:cxn>
              </a:cxnLst>
              <a:rect l="0" t="0" r="r" b="b"/>
              <a:pathLst>
                <a:path w="5" h="24">
                  <a:moveTo>
                    <a:pt x="0" y="24"/>
                  </a:moveTo>
                  <a:cubicBezTo>
                    <a:pt x="2" y="22"/>
                    <a:pt x="4" y="21"/>
                    <a:pt x="5" y="20"/>
                  </a:cubicBezTo>
                  <a:cubicBezTo>
                    <a:pt x="5" y="0"/>
                    <a:pt x="5" y="0"/>
                    <a:pt x="5" y="0"/>
                  </a:cubicBezTo>
                  <a:cubicBezTo>
                    <a:pt x="4" y="1"/>
                    <a:pt x="2" y="2"/>
                    <a:pt x="0" y="4"/>
                  </a:cubicBezTo>
                  <a:lnTo>
                    <a:pt x="0" y="24"/>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3" name="Freeform 142"/>
            <p:cNvSpPr>
              <a:spLocks/>
            </p:cNvSpPr>
            <p:nvPr/>
          </p:nvSpPr>
          <p:spPr bwMode="auto">
            <a:xfrm>
              <a:off x="2030412" y="2117726"/>
              <a:ext cx="9525" cy="46038"/>
            </a:xfrm>
            <a:custGeom>
              <a:avLst/>
              <a:gdLst>
                <a:gd name="T0" fmla="*/ 0 w 5"/>
                <a:gd name="T1" fmla="*/ 23 h 23"/>
                <a:gd name="T2" fmla="*/ 5 w 5"/>
                <a:gd name="T3" fmla="*/ 18 h 23"/>
                <a:gd name="T4" fmla="*/ 5 w 5"/>
                <a:gd name="T5" fmla="*/ 0 h 23"/>
                <a:gd name="T6" fmla="*/ 0 w 5"/>
                <a:gd name="T7" fmla="*/ 4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2" y="22"/>
                    <a:pt x="4" y="20"/>
                    <a:pt x="5" y="18"/>
                  </a:cubicBezTo>
                  <a:cubicBezTo>
                    <a:pt x="5" y="0"/>
                    <a:pt x="5" y="0"/>
                    <a:pt x="5" y="0"/>
                  </a:cubicBezTo>
                  <a:cubicBezTo>
                    <a:pt x="4" y="1"/>
                    <a:pt x="2" y="3"/>
                    <a:pt x="0" y="4"/>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4" name="Freeform 143"/>
            <p:cNvSpPr>
              <a:spLocks/>
            </p:cNvSpPr>
            <p:nvPr/>
          </p:nvSpPr>
          <p:spPr bwMode="auto">
            <a:xfrm>
              <a:off x="1568450" y="2138363"/>
              <a:ext cx="11112" cy="47625"/>
            </a:xfrm>
            <a:custGeom>
              <a:avLst/>
              <a:gdLst>
                <a:gd name="T0" fmla="*/ 5 w 5"/>
                <a:gd name="T1" fmla="*/ 24 h 24"/>
                <a:gd name="T2" fmla="*/ 5 w 5"/>
                <a:gd name="T3" fmla="*/ 4 h 24"/>
                <a:gd name="T4" fmla="*/ 0 w 5"/>
                <a:gd name="T5" fmla="*/ 0 h 24"/>
                <a:gd name="T6" fmla="*/ 0 w 5"/>
                <a:gd name="T7" fmla="*/ 20 h 24"/>
                <a:gd name="T8" fmla="*/ 5 w 5"/>
                <a:gd name="T9" fmla="*/ 24 h 24"/>
              </a:gdLst>
              <a:ahLst/>
              <a:cxnLst>
                <a:cxn ang="0">
                  <a:pos x="T0" y="T1"/>
                </a:cxn>
                <a:cxn ang="0">
                  <a:pos x="T2" y="T3"/>
                </a:cxn>
                <a:cxn ang="0">
                  <a:pos x="T4" y="T5"/>
                </a:cxn>
                <a:cxn ang="0">
                  <a:pos x="T6" y="T7"/>
                </a:cxn>
                <a:cxn ang="0">
                  <a:pos x="T8" y="T9"/>
                </a:cxn>
              </a:cxnLst>
              <a:rect l="0" t="0" r="r" b="b"/>
              <a:pathLst>
                <a:path w="5" h="24">
                  <a:moveTo>
                    <a:pt x="5" y="24"/>
                  </a:moveTo>
                  <a:cubicBezTo>
                    <a:pt x="5" y="4"/>
                    <a:pt x="5" y="4"/>
                    <a:pt x="5" y="4"/>
                  </a:cubicBezTo>
                  <a:cubicBezTo>
                    <a:pt x="4" y="2"/>
                    <a:pt x="2" y="1"/>
                    <a:pt x="0" y="0"/>
                  </a:cubicBezTo>
                  <a:cubicBezTo>
                    <a:pt x="0" y="20"/>
                    <a:pt x="0" y="20"/>
                    <a:pt x="0" y="20"/>
                  </a:cubicBezTo>
                  <a:cubicBezTo>
                    <a:pt x="2" y="21"/>
                    <a:pt x="4" y="22"/>
                    <a:pt x="5" y="24"/>
                  </a:cubicBez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5" name="Freeform 144"/>
            <p:cNvSpPr>
              <a:spLocks/>
            </p:cNvSpPr>
            <p:nvPr/>
          </p:nvSpPr>
          <p:spPr bwMode="auto">
            <a:xfrm>
              <a:off x="1614487" y="2166938"/>
              <a:ext cx="9525" cy="46038"/>
            </a:xfrm>
            <a:custGeom>
              <a:avLst/>
              <a:gdLst>
                <a:gd name="T0" fmla="*/ 5 w 5"/>
                <a:gd name="T1" fmla="*/ 2 h 23"/>
                <a:gd name="T2" fmla="*/ 0 w 5"/>
                <a:gd name="T3" fmla="*/ 0 h 23"/>
                <a:gd name="T4" fmla="*/ 0 w 5"/>
                <a:gd name="T5" fmla="*/ 20 h 23"/>
                <a:gd name="T6" fmla="*/ 5 w 5"/>
                <a:gd name="T7" fmla="*/ 23 h 23"/>
                <a:gd name="T8" fmla="*/ 5 w 5"/>
                <a:gd name="T9" fmla="*/ 2 h 23"/>
              </a:gdLst>
              <a:ahLst/>
              <a:cxnLst>
                <a:cxn ang="0">
                  <a:pos x="T0" y="T1"/>
                </a:cxn>
                <a:cxn ang="0">
                  <a:pos x="T2" y="T3"/>
                </a:cxn>
                <a:cxn ang="0">
                  <a:pos x="T4" y="T5"/>
                </a:cxn>
                <a:cxn ang="0">
                  <a:pos x="T6" y="T7"/>
                </a:cxn>
                <a:cxn ang="0">
                  <a:pos x="T8" y="T9"/>
                </a:cxn>
              </a:cxnLst>
              <a:rect l="0" t="0" r="r" b="b"/>
              <a:pathLst>
                <a:path w="5" h="23">
                  <a:moveTo>
                    <a:pt x="5" y="2"/>
                  </a:moveTo>
                  <a:cubicBezTo>
                    <a:pt x="3" y="1"/>
                    <a:pt x="1" y="0"/>
                    <a:pt x="0" y="0"/>
                  </a:cubicBezTo>
                  <a:cubicBezTo>
                    <a:pt x="0" y="20"/>
                    <a:pt x="0" y="20"/>
                    <a:pt x="0" y="20"/>
                  </a:cubicBezTo>
                  <a:cubicBezTo>
                    <a:pt x="1" y="21"/>
                    <a:pt x="3" y="22"/>
                    <a:pt x="5" y="23"/>
                  </a:cubicBezTo>
                  <a:lnTo>
                    <a:pt x="5" y="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6" name="Freeform 145"/>
            <p:cNvSpPr>
              <a:spLocks/>
            </p:cNvSpPr>
            <p:nvPr/>
          </p:nvSpPr>
          <p:spPr bwMode="auto">
            <a:xfrm>
              <a:off x="1592262" y="2154238"/>
              <a:ext cx="7937" cy="44450"/>
            </a:xfrm>
            <a:custGeom>
              <a:avLst/>
              <a:gdLst>
                <a:gd name="T0" fmla="*/ 4 w 4"/>
                <a:gd name="T1" fmla="*/ 3 h 23"/>
                <a:gd name="T2" fmla="*/ 0 w 4"/>
                <a:gd name="T3" fmla="*/ 0 h 23"/>
                <a:gd name="T4" fmla="*/ 0 w 4"/>
                <a:gd name="T5" fmla="*/ 20 h 23"/>
                <a:gd name="T6" fmla="*/ 4 w 4"/>
                <a:gd name="T7" fmla="*/ 23 h 23"/>
                <a:gd name="T8" fmla="*/ 4 w 4"/>
                <a:gd name="T9" fmla="*/ 3 h 23"/>
              </a:gdLst>
              <a:ahLst/>
              <a:cxnLst>
                <a:cxn ang="0">
                  <a:pos x="T0" y="T1"/>
                </a:cxn>
                <a:cxn ang="0">
                  <a:pos x="T2" y="T3"/>
                </a:cxn>
                <a:cxn ang="0">
                  <a:pos x="T4" y="T5"/>
                </a:cxn>
                <a:cxn ang="0">
                  <a:pos x="T6" y="T7"/>
                </a:cxn>
                <a:cxn ang="0">
                  <a:pos x="T8" y="T9"/>
                </a:cxn>
              </a:cxnLst>
              <a:rect l="0" t="0" r="r" b="b"/>
              <a:pathLst>
                <a:path w="4" h="23">
                  <a:moveTo>
                    <a:pt x="4" y="3"/>
                  </a:moveTo>
                  <a:cubicBezTo>
                    <a:pt x="3" y="2"/>
                    <a:pt x="1" y="1"/>
                    <a:pt x="0" y="0"/>
                  </a:cubicBezTo>
                  <a:cubicBezTo>
                    <a:pt x="0" y="20"/>
                    <a:pt x="0" y="20"/>
                    <a:pt x="0" y="20"/>
                  </a:cubicBezTo>
                  <a:cubicBezTo>
                    <a:pt x="1" y="21"/>
                    <a:pt x="3" y="22"/>
                    <a:pt x="4" y="23"/>
                  </a:cubicBezTo>
                  <a:lnTo>
                    <a:pt x="4" y="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7" name="Freeform 146"/>
            <p:cNvSpPr>
              <a:spLocks/>
            </p:cNvSpPr>
            <p:nvPr/>
          </p:nvSpPr>
          <p:spPr bwMode="auto">
            <a:xfrm>
              <a:off x="1790700" y="2209801"/>
              <a:ext cx="9525" cy="41275"/>
            </a:xfrm>
            <a:custGeom>
              <a:avLst/>
              <a:gdLst>
                <a:gd name="T0" fmla="*/ 5 w 5"/>
                <a:gd name="T1" fmla="*/ 21 h 21"/>
                <a:gd name="T2" fmla="*/ 5 w 5"/>
                <a:gd name="T3" fmla="*/ 0 h 21"/>
                <a:gd name="T4" fmla="*/ 2 w 5"/>
                <a:gd name="T5" fmla="*/ 0 h 21"/>
                <a:gd name="T6" fmla="*/ 0 w 5"/>
                <a:gd name="T7" fmla="*/ 0 h 21"/>
                <a:gd name="T8" fmla="*/ 0 w 5"/>
                <a:gd name="T9" fmla="*/ 21 h 21"/>
                <a:gd name="T10" fmla="*/ 2 w 5"/>
                <a:gd name="T11" fmla="*/ 21 h 21"/>
                <a:gd name="T12" fmla="*/ 5 w 5"/>
                <a:gd name="T13" fmla="*/ 21 h 21"/>
              </a:gdLst>
              <a:ahLst/>
              <a:cxnLst>
                <a:cxn ang="0">
                  <a:pos x="T0" y="T1"/>
                </a:cxn>
                <a:cxn ang="0">
                  <a:pos x="T2" y="T3"/>
                </a:cxn>
                <a:cxn ang="0">
                  <a:pos x="T4" y="T5"/>
                </a:cxn>
                <a:cxn ang="0">
                  <a:pos x="T6" y="T7"/>
                </a:cxn>
                <a:cxn ang="0">
                  <a:pos x="T8" y="T9"/>
                </a:cxn>
                <a:cxn ang="0">
                  <a:pos x="T10" y="T11"/>
                </a:cxn>
                <a:cxn ang="0">
                  <a:pos x="T12" y="T13"/>
                </a:cxn>
              </a:cxnLst>
              <a:rect l="0" t="0" r="r" b="b"/>
              <a:pathLst>
                <a:path w="5" h="21">
                  <a:moveTo>
                    <a:pt x="5" y="21"/>
                  </a:moveTo>
                  <a:cubicBezTo>
                    <a:pt x="5" y="0"/>
                    <a:pt x="5" y="0"/>
                    <a:pt x="5" y="0"/>
                  </a:cubicBezTo>
                  <a:cubicBezTo>
                    <a:pt x="4" y="0"/>
                    <a:pt x="3" y="0"/>
                    <a:pt x="2" y="0"/>
                  </a:cubicBezTo>
                  <a:cubicBezTo>
                    <a:pt x="2" y="0"/>
                    <a:pt x="1" y="0"/>
                    <a:pt x="0" y="0"/>
                  </a:cubicBezTo>
                  <a:cubicBezTo>
                    <a:pt x="0" y="21"/>
                    <a:pt x="0" y="21"/>
                    <a:pt x="0" y="21"/>
                  </a:cubicBezTo>
                  <a:cubicBezTo>
                    <a:pt x="1" y="21"/>
                    <a:pt x="2" y="21"/>
                    <a:pt x="2" y="21"/>
                  </a:cubicBezTo>
                  <a:cubicBezTo>
                    <a:pt x="3" y="21"/>
                    <a:pt x="4" y="21"/>
                    <a:pt x="5" y="21"/>
                  </a:cubicBez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8" name="Freeform 147"/>
            <p:cNvSpPr>
              <a:spLocks/>
            </p:cNvSpPr>
            <p:nvPr/>
          </p:nvSpPr>
          <p:spPr bwMode="auto">
            <a:xfrm>
              <a:off x="1965325" y="2166938"/>
              <a:ext cx="9525" cy="46038"/>
            </a:xfrm>
            <a:custGeom>
              <a:avLst/>
              <a:gdLst>
                <a:gd name="T0" fmla="*/ 0 w 5"/>
                <a:gd name="T1" fmla="*/ 23 h 23"/>
                <a:gd name="T2" fmla="*/ 5 w 5"/>
                <a:gd name="T3" fmla="*/ 20 h 23"/>
                <a:gd name="T4" fmla="*/ 5 w 5"/>
                <a:gd name="T5" fmla="*/ 0 h 23"/>
                <a:gd name="T6" fmla="*/ 0 w 5"/>
                <a:gd name="T7" fmla="*/ 2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2" y="22"/>
                    <a:pt x="3" y="21"/>
                    <a:pt x="5" y="20"/>
                  </a:cubicBezTo>
                  <a:cubicBezTo>
                    <a:pt x="5" y="0"/>
                    <a:pt x="5" y="0"/>
                    <a:pt x="5" y="0"/>
                  </a:cubicBezTo>
                  <a:cubicBezTo>
                    <a:pt x="3" y="0"/>
                    <a:pt x="2" y="1"/>
                    <a:pt x="0" y="2"/>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9" name="Freeform 148"/>
            <p:cNvSpPr>
              <a:spLocks/>
            </p:cNvSpPr>
            <p:nvPr/>
          </p:nvSpPr>
          <p:spPr bwMode="auto">
            <a:xfrm>
              <a:off x="1987550" y="2154238"/>
              <a:ext cx="9525" cy="44450"/>
            </a:xfrm>
            <a:custGeom>
              <a:avLst/>
              <a:gdLst>
                <a:gd name="T0" fmla="*/ 0 w 5"/>
                <a:gd name="T1" fmla="*/ 23 h 23"/>
                <a:gd name="T2" fmla="*/ 5 w 5"/>
                <a:gd name="T3" fmla="*/ 20 h 23"/>
                <a:gd name="T4" fmla="*/ 5 w 5"/>
                <a:gd name="T5" fmla="*/ 0 h 23"/>
                <a:gd name="T6" fmla="*/ 0 w 5"/>
                <a:gd name="T7" fmla="*/ 3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2" y="22"/>
                    <a:pt x="3" y="21"/>
                    <a:pt x="5" y="20"/>
                  </a:cubicBezTo>
                  <a:cubicBezTo>
                    <a:pt x="5" y="0"/>
                    <a:pt x="5" y="0"/>
                    <a:pt x="5" y="0"/>
                  </a:cubicBezTo>
                  <a:cubicBezTo>
                    <a:pt x="3" y="1"/>
                    <a:pt x="2" y="2"/>
                    <a:pt x="0" y="3"/>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0" name="Freeform 149"/>
            <p:cNvSpPr>
              <a:spLocks/>
            </p:cNvSpPr>
            <p:nvPr/>
          </p:nvSpPr>
          <p:spPr bwMode="auto">
            <a:xfrm>
              <a:off x="1944687" y="2178051"/>
              <a:ext cx="9525" cy="44450"/>
            </a:xfrm>
            <a:custGeom>
              <a:avLst/>
              <a:gdLst>
                <a:gd name="T0" fmla="*/ 0 w 5"/>
                <a:gd name="T1" fmla="*/ 23 h 23"/>
                <a:gd name="T2" fmla="*/ 5 w 5"/>
                <a:gd name="T3" fmla="*/ 21 h 23"/>
                <a:gd name="T4" fmla="*/ 5 w 5"/>
                <a:gd name="T5" fmla="*/ 0 h 23"/>
                <a:gd name="T6" fmla="*/ 0 w 5"/>
                <a:gd name="T7" fmla="*/ 2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2" y="22"/>
                    <a:pt x="3" y="22"/>
                    <a:pt x="5" y="21"/>
                  </a:cubicBezTo>
                  <a:cubicBezTo>
                    <a:pt x="5" y="0"/>
                    <a:pt x="5" y="0"/>
                    <a:pt x="5" y="0"/>
                  </a:cubicBezTo>
                  <a:cubicBezTo>
                    <a:pt x="3" y="1"/>
                    <a:pt x="2" y="1"/>
                    <a:pt x="0" y="2"/>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1" name="Freeform 150"/>
            <p:cNvSpPr>
              <a:spLocks/>
            </p:cNvSpPr>
            <p:nvPr/>
          </p:nvSpPr>
          <p:spPr bwMode="auto">
            <a:xfrm>
              <a:off x="1547812" y="2117726"/>
              <a:ext cx="9525" cy="46038"/>
            </a:xfrm>
            <a:custGeom>
              <a:avLst/>
              <a:gdLst>
                <a:gd name="T0" fmla="*/ 0 w 5"/>
                <a:gd name="T1" fmla="*/ 18 h 23"/>
                <a:gd name="T2" fmla="*/ 5 w 5"/>
                <a:gd name="T3" fmla="*/ 23 h 23"/>
                <a:gd name="T4" fmla="*/ 5 w 5"/>
                <a:gd name="T5" fmla="*/ 4 h 23"/>
                <a:gd name="T6" fmla="*/ 0 w 5"/>
                <a:gd name="T7" fmla="*/ 0 h 23"/>
                <a:gd name="T8" fmla="*/ 0 w 5"/>
                <a:gd name="T9" fmla="*/ 18 h 23"/>
              </a:gdLst>
              <a:ahLst/>
              <a:cxnLst>
                <a:cxn ang="0">
                  <a:pos x="T0" y="T1"/>
                </a:cxn>
                <a:cxn ang="0">
                  <a:pos x="T2" y="T3"/>
                </a:cxn>
                <a:cxn ang="0">
                  <a:pos x="T4" y="T5"/>
                </a:cxn>
                <a:cxn ang="0">
                  <a:pos x="T6" y="T7"/>
                </a:cxn>
                <a:cxn ang="0">
                  <a:pos x="T8" y="T9"/>
                </a:cxn>
              </a:cxnLst>
              <a:rect l="0" t="0" r="r" b="b"/>
              <a:pathLst>
                <a:path w="5" h="23">
                  <a:moveTo>
                    <a:pt x="0" y="18"/>
                  </a:moveTo>
                  <a:cubicBezTo>
                    <a:pt x="2" y="20"/>
                    <a:pt x="3" y="22"/>
                    <a:pt x="5" y="23"/>
                  </a:cubicBezTo>
                  <a:cubicBezTo>
                    <a:pt x="5" y="4"/>
                    <a:pt x="5" y="4"/>
                    <a:pt x="5" y="4"/>
                  </a:cubicBezTo>
                  <a:cubicBezTo>
                    <a:pt x="3" y="3"/>
                    <a:pt x="2" y="1"/>
                    <a:pt x="0" y="0"/>
                  </a:cubicBezTo>
                  <a:lnTo>
                    <a:pt x="0" y="18"/>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2" name="Freeform 151"/>
            <p:cNvSpPr>
              <a:spLocks/>
            </p:cNvSpPr>
            <p:nvPr/>
          </p:nvSpPr>
          <p:spPr bwMode="auto">
            <a:xfrm>
              <a:off x="1525587" y="2089151"/>
              <a:ext cx="9525" cy="47625"/>
            </a:xfrm>
            <a:custGeom>
              <a:avLst/>
              <a:gdLst>
                <a:gd name="T0" fmla="*/ 0 w 5"/>
                <a:gd name="T1" fmla="*/ 15 h 24"/>
                <a:gd name="T2" fmla="*/ 5 w 5"/>
                <a:gd name="T3" fmla="*/ 24 h 24"/>
                <a:gd name="T4" fmla="*/ 5 w 5"/>
                <a:gd name="T5" fmla="*/ 7 h 24"/>
                <a:gd name="T6" fmla="*/ 0 w 5"/>
                <a:gd name="T7" fmla="*/ 0 h 24"/>
                <a:gd name="T8" fmla="*/ 0 w 5"/>
                <a:gd name="T9" fmla="*/ 15 h 24"/>
              </a:gdLst>
              <a:ahLst/>
              <a:cxnLst>
                <a:cxn ang="0">
                  <a:pos x="T0" y="T1"/>
                </a:cxn>
                <a:cxn ang="0">
                  <a:pos x="T2" y="T3"/>
                </a:cxn>
                <a:cxn ang="0">
                  <a:pos x="T4" y="T5"/>
                </a:cxn>
                <a:cxn ang="0">
                  <a:pos x="T6" y="T7"/>
                </a:cxn>
                <a:cxn ang="0">
                  <a:pos x="T8" y="T9"/>
                </a:cxn>
              </a:cxnLst>
              <a:rect l="0" t="0" r="r" b="b"/>
              <a:pathLst>
                <a:path w="5" h="24">
                  <a:moveTo>
                    <a:pt x="0" y="15"/>
                  </a:moveTo>
                  <a:cubicBezTo>
                    <a:pt x="2" y="18"/>
                    <a:pt x="3" y="21"/>
                    <a:pt x="5" y="24"/>
                  </a:cubicBezTo>
                  <a:cubicBezTo>
                    <a:pt x="5" y="7"/>
                    <a:pt x="5" y="7"/>
                    <a:pt x="5" y="7"/>
                  </a:cubicBezTo>
                  <a:cubicBezTo>
                    <a:pt x="3" y="5"/>
                    <a:pt x="2" y="3"/>
                    <a:pt x="0" y="0"/>
                  </a:cubicBezTo>
                  <a:lnTo>
                    <a:pt x="0" y="15"/>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3" name="Freeform 152"/>
            <p:cNvSpPr>
              <a:spLocks/>
            </p:cNvSpPr>
            <p:nvPr/>
          </p:nvSpPr>
          <p:spPr bwMode="auto">
            <a:xfrm>
              <a:off x="1922462" y="2185988"/>
              <a:ext cx="9525" cy="44450"/>
            </a:xfrm>
            <a:custGeom>
              <a:avLst/>
              <a:gdLst>
                <a:gd name="T0" fmla="*/ 0 w 5"/>
                <a:gd name="T1" fmla="*/ 23 h 23"/>
                <a:gd name="T2" fmla="*/ 5 w 5"/>
                <a:gd name="T3" fmla="*/ 21 h 23"/>
                <a:gd name="T4" fmla="*/ 5 w 5"/>
                <a:gd name="T5" fmla="*/ 0 h 23"/>
                <a:gd name="T6" fmla="*/ 0 w 5"/>
                <a:gd name="T7" fmla="*/ 2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1" y="23"/>
                    <a:pt x="3" y="22"/>
                    <a:pt x="5" y="21"/>
                  </a:cubicBezTo>
                  <a:cubicBezTo>
                    <a:pt x="5" y="0"/>
                    <a:pt x="5" y="0"/>
                    <a:pt x="5" y="0"/>
                  </a:cubicBezTo>
                  <a:cubicBezTo>
                    <a:pt x="3" y="1"/>
                    <a:pt x="1" y="2"/>
                    <a:pt x="0" y="2"/>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4" name="Freeform 153"/>
            <p:cNvSpPr>
              <a:spLocks/>
            </p:cNvSpPr>
            <p:nvPr/>
          </p:nvSpPr>
          <p:spPr bwMode="auto">
            <a:xfrm>
              <a:off x="1855787" y="2203451"/>
              <a:ext cx="9525" cy="42863"/>
            </a:xfrm>
            <a:custGeom>
              <a:avLst/>
              <a:gdLst>
                <a:gd name="T0" fmla="*/ 0 w 5"/>
                <a:gd name="T1" fmla="*/ 22 h 22"/>
                <a:gd name="T2" fmla="*/ 5 w 5"/>
                <a:gd name="T3" fmla="*/ 21 h 22"/>
                <a:gd name="T4" fmla="*/ 5 w 5"/>
                <a:gd name="T5" fmla="*/ 0 h 22"/>
                <a:gd name="T6" fmla="*/ 0 w 5"/>
                <a:gd name="T7" fmla="*/ 1 h 22"/>
                <a:gd name="T8" fmla="*/ 0 w 5"/>
                <a:gd name="T9" fmla="*/ 22 h 22"/>
              </a:gdLst>
              <a:ahLst/>
              <a:cxnLst>
                <a:cxn ang="0">
                  <a:pos x="T0" y="T1"/>
                </a:cxn>
                <a:cxn ang="0">
                  <a:pos x="T2" y="T3"/>
                </a:cxn>
                <a:cxn ang="0">
                  <a:pos x="T4" y="T5"/>
                </a:cxn>
                <a:cxn ang="0">
                  <a:pos x="T6" y="T7"/>
                </a:cxn>
                <a:cxn ang="0">
                  <a:pos x="T8" y="T9"/>
                </a:cxn>
              </a:cxnLst>
              <a:rect l="0" t="0" r="r" b="b"/>
              <a:pathLst>
                <a:path w="5" h="22">
                  <a:moveTo>
                    <a:pt x="0" y="22"/>
                  </a:moveTo>
                  <a:cubicBezTo>
                    <a:pt x="2" y="22"/>
                    <a:pt x="4" y="22"/>
                    <a:pt x="5" y="21"/>
                  </a:cubicBezTo>
                  <a:cubicBezTo>
                    <a:pt x="5" y="0"/>
                    <a:pt x="5" y="0"/>
                    <a:pt x="5" y="0"/>
                  </a:cubicBezTo>
                  <a:cubicBezTo>
                    <a:pt x="4" y="0"/>
                    <a:pt x="2" y="1"/>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5" name="Freeform 154"/>
            <p:cNvSpPr>
              <a:spLocks/>
            </p:cNvSpPr>
            <p:nvPr/>
          </p:nvSpPr>
          <p:spPr bwMode="auto">
            <a:xfrm>
              <a:off x="1833562" y="2206626"/>
              <a:ext cx="9525" cy="41275"/>
            </a:xfrm>
            <a:custGeom>
              <a:avLst/>
              <a:gdLst>
                <a:gd name="T0" fmla="*/ 0 w 5"/>
                <a:gd name="T1" fmla="*/ 21 h 21"/>
                <a:gd name="T2" fmla="*/ 5 w 5"/>
                <a:gd name="T3" fmla="*/ 21 h 21"/>
                <a:gd name="T4" fmla="*/ 5 w 5"/>
                <a:gd name="T5" fmla="*/ 0 h 21"/>
                <a:gd name="T6" fmla="*/ 0 w 5"/>
                <a:gd name="T7" fmla="*/ 0 h 21"/>
                <a:gd name="T8" fmla="*/ 0 w 5"/>
                <a:gd name="T9" fmla="*/ 21 h 21"/>
              </a:gdLst>
              <a:ahLst/>
              <a:cxnLst>
                <a:cxn ang="0">
                  <a:pos x="T0" y="T1"/>
                </a:cxn>
                <a:cxn ang="0">
                  <a:pos x="T2" y="T3"/>
                </a:cxn>
                <a:cxn ang="0">
                  <a:pos x="T4" y="T5"/>
                </a:cxn>
                <a:cxn ang="0">
                  <a:pos x="T6" y="T7"/>
                </a:cxn>
                <a:cxn ang="0">
                  <a:pos x="T8" y="T9"/>
                </a:cxn>
              </a:cxnLst>
              <a:rect l="0" t="0" r="r" b="b"/>
              <a:pathLst>
                <a:path w="5" h="21">
                  <a:moveTo>
                    <a:pt x="0" y="21"/>
                  </a:moveTo>
                  <a:cubicBezTo>
                    <a:pt x="2" y="21"/>
                    <a:pt x="3" y="21"/>
                    <a:pt x="5" y="21"/>
                  </a:cubicBezTo>
                  <a:cubicBezTo>
                    <a:pt x="5" y="0"/>
                    <a:pt x="5" y="0"/>
                    <a:pt x="5" y="0"/>
                  </a:cubicBezTo>
                  <a:cubicBezTo>
                    <a:pt x="3" y="0"/>
                    <a:pt x="2" y="0"/>
                    <a:pt x="0" y="0"/>
                  </a:cubicBezTo>
                  <a:lnTo>
                    <a:pt x="0" y="2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6" name="Freeform 155"/>
            <p:cNvSpPr>
              <a:spLocks/>
            </p:cNvSpPr>
            <p:nvPr/>
          </p:nvSpPr>
          <p:spPr bwMode="auto">
            <a:xfrm>
              <a:off x="1811337" y="2209801"/>
              <a:ext cx="9525" cy="41275"/>
            </a:xfrm>
            <a:custGeom>
              <a:avLst/>
              <a:gdLst>
                <a:gd name="T0" fmla="*/ 0 w 5"/>
                <a:gd name="T1" fmla="*/ 21 h 21"/>
                <a:gd name="T2" fmla="*/ 5 w 5"/>
                <a:gd name="T3" fmla="*/ 21 h 21"/>
                <a:gd name="T4" fmla="*/ 5 w 5"/>
                <a:gd name="T5" fmla="*/ 0 h 21"/>
                <a:gd name="T6" fmla="*/ 0 w 5"/>
                <a:gd name="T7" fmla="*/ 0 h 21"/>
                <a:gd name="T8" fmla="*/ 0 w 5"/>
                <a:gd name="T9" fmla="*/ 21 h 21"/>
              </a:gdLst>
              <a:ahLst/>
              <a:cxnLst>
                <a:cxn ang="0">
                  <a:pos x="T0" y="T1"/>
                </a:cxn>
                <a:cxn ang="0">
                  <a:pos x="T2" y="T3"/>
                </a:cxn>
                <a:cxn ang="0">
                  <a:pos x="T4" y="T5"/>
                </a:cxn>
                <a:cxn ang="0">
                  <a:pos x="T6" y="T7"/>
                </a:cxn>
                <a:cxn ang="0">
                  <a:pos x="T8" y="T9"/>
                </a:cxn>
              </a:cxnLst>
              <a:rect l="0" t="0" r="r" b="b"/>
              <a:pathLst>
                <a:path w="5" h="21">
                  <a:moveTo>
                    <a:pt x="0" y="21"/>
                  </a:moveTo>
                  <a:cubicBezTo>
                    <a:pt x="2" y="21"/>
                    <a:pt x="3" y="21"/>
                    <a:pt x="5" y="21"/>
                  </a:cubicBezTo>
                  <a:cubicBezTo>
                    <a:pt x="5" y="0"/>
                    <a:pt x="5" y="0"/>
                    <a:pt x="5" y="0"/>
                  </a:cubicBezTo>
                  <a:cubicBezTo>
                    <a:pt x="3" y="0"/>
                    <a:pt x="2" y="0"/>
                    <a:pt x="0" y="0"/>
                  </a:cubicBezTo>
                  <a:lnTo>
                    <a:pt x="0" y="2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7" name="Freeform 156"/>
            <p:cNvSpPr>
              <a:spLocks/>
            </p:cNvSpPr>
            <p:nvPr/>
          </p:nvSpPr>
          <p:spPr bwMode="auto">
            <a:xfrm>
              <a:off x="1900237" y="2193926"/>
              <a:ext cx="7937" cy="42863"/>
            </a:xfrm>
            <a:custGeom>
              <a:avLst/>
              <a:gdLst>
                <a:gd name="T0" fmla="*/ 0 w 4"/>
                <a:gd name="T1" fmla="*/ 22 h 22"/>
                <a:gd name="T2" fmla="*/ 4 w 4"/>
                <a:gd name="T3" fmla="*/ 21 h 22"/>
                <a:gd name="T4" fmla="*/ 4 w 4"/>
                <a:gd name="T5" fmla="*/ 0 h 22"/>
                <a:gd name="T6" fmla="*/ 0 w 4"/>
                <a:gd name="T7" fmla="*/ 1 h 22"/>
                <a:gd name="T8" fmla="*/ 0 w 4"/>
                <a:gd name="T9" fmla="*/ 22 h 22"/>
              </a:gdLst>
              <a:ahLst/>
              <a:cxnLst>
                <a:cxn ang="0">
                  <a:pos x="T0" y="T1"/>
                </a:cxn>
                <a:cxn ang="0">
                  <a:pos x="T2" y="T3"/>
                </a:cxn>
                <a:cxn ang="0">
                  <a:pos x="T4" y="T5"/>
                </a:cxn>
                <a:cxn ang="0">
                  <a:pos x="T6" y="T7"/>
                </a:cxn>
                <a:cxn ang="0">
                  <a:pos x="T8" y="T9"/>
                </a:cxn>
              </a:cxnLst>
              <a:rect l="0" t="0" r="r" b="b"/>
              <a:pathLst>
                <a:path w="4" h="22">
                  <a:moveTo>
                    <a:pt x="0" y="22"/>
                  </a:moveTo>
                  <a:cubicBezTo>
                    <a:pt x="1" y="22"/>
                    <a:pt x="3" y="22"/>
                    <a:pt x="4" y="21"/>
                  </a:cubicBezTo>
                  <a:cubicBezTo>
                    <a:pt x="4" y="0"/>
                    <a:pt x="4" y="0"/>
                    <a:pt x="4" y="0"/>
                  </a:cubicBezTo>
                  <a:cubicBezTo>
                    <a:pt x="3" y="1"/>
                    <a:pt x="1" y="1"/>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8" name="Freeform 157"/>
            <p:cNvSpPr>
              <a:spLocks/>
            </p:cNvSpPr>
            <p:nvPr/>
          </p:nvSpPr>
          <p:spPr bwMode="auto">
            <a:xfrm>
              <a:off x="1876425" y="2198688"/>
              <a:ext cx="9525" cy="44450"/>
            </a:xfrm>
            <a:custGeom>
              <a:avLst/>
              <a:gdLst>
                <a:gd name="T0" fmla="*/ 0 w 5"/>
                <a:gd name="T1" fmla="*/ 22 h 22"/>
                <a:gd name="T2" fmla="*/ 5 w 5"/>
                <a:gd name="T3" fmla="*/ 21 h 22"/>
                <a:gd name="T4" fmla="*/ 5 w 5"/>
                <a:gd name="T5" fmla="*/ 0 h 22"/>
                <a:gd name="T6" fmla="*/ 0 w 5"/>
                <a:gd name="T7" fmla="*/ 1 h 22"/>
                <a:gd name="T8" fmla="*/ 0 w 5"/>
                <a:gd name="T9" fmla="*/ 22 h 22"/>
              </a:gdLst>
              <a:ahLst/>
              <a:cxnLst>
                <a:cxn ang="0">
                  <a:pos x="T0" y="T1"/>
                </a:cxn>
                <a:cxn ang="0">
                  <a:pos x="T2" y="T3"/>
                </a:cxn>
                <a:cxn ang="0">
                  <a:pos x="T4" y="T5"/>
                </a:cxn>
                <a:cxn ang="0">
                  <a:pos x="T6" y="T7"/>
                </a:cxn>
                <a:cxn ang="0">
                  <a:pos x="T8" y="T9"/>
                </a:cxn>
              </a:cxnLst>
              <a:rect l="0" t="0" r="r" b="b"/>
              <a:pathLst>
                <a:path w="5" h="22">
                  <a:moveTo>
                    <a:pt x="0" y="22"/>
                  </a:moveTo>
                  <a:cubicBezTo>
                    <a:pt x="2" y="22"/>
                    <a:pt x="4" y="21"/>
                    <a:pt x="5" y="21"/>
                  </a:cubicBezTo>
                  <a:cubicBezTo>
                    <a:pt x="5" y="0"/>
                    <a:pt x="5" y="0"/>
                    <a:pt x="5" y="0"/>
                  </a:cubicBezTo>
                  <a:cubicBezTo>
                    <a:pt x="4" y="0"/>
                    <a:pt x="2" y="1"/>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49" name="Freeform 158"/>
            <p:cNvSpPr>
              <a:spLocks/>
            </p:cNvSpPr>
            <p:nvPr/>
          </p:nvSpPr>
          <p:spPr bwMode="auto">
            <a:xfrm>
              <a:off x="1768475" y="2209801"/>
              <a:ext cx="9525" cy="41275"/>
            </a:xfrm>
            <a:custGeom>
              <a:avLst/>
              <a:gdLst>
                <a:gd name="T0" fmla="*/ 5 w 5"/>
                <a:gd name="T1" fmla="*/ 0 h 21"/>
                <a:gd name="T2" fmla="*/ 0 w 5"/>
                <a:gd name="T3" fmla="*/ 0 h 21"/>
                <a:gd name="T4" fmla="*/ 0 w 5"/>
                <a:gd name="T5" fmla="*/ 21 h 21"/>
                <a:gd name="T6" fmla="*/ 5 w 5"/>
                <a:gd name="T7" fmla="*/ 21 h 21"/>
                <a:gd name="T8" fmla="*/ 5 w 5"/>
                <a:gd name="T9" fmla="*/ 0 h 21"/>
              </a:gdLst>
              <a:ahLst/>
              <a:cxnLst>
                <a:cxn ang="0">
                  <a:pos x="T0" y="T1"/>
                </a:cxn>
                <a:cxn ang="0">
                  <a:pos x="T2" y="T3"/>
                </a:cxn>
                <a:cxn ang="0">
                  <a:pos x="T4" y="T5"/>
                </a:cxn>
                <a:cxn ang="0">
                  <a:pos x="T6" y="T7"/>
                </a:cxn>
                <a:cxn ang="0">
                  <a:pos x="T8" y="T9"/>
                </a:cxn>
              </a:cxnLst>
              <a:rect l="0" t="0" r="r" b="b"/>
              <a:pathLst>
                <a:path w="5" h="21">
                  <a:moveTo>
                    <a:pt x="5" y="0"/>
                  </a:moveTo>
                  <a:cubicBezTo>
                    <a:pt x="3" y="0"/>
                    <a:pt x="1" y="0"/>
                    <a:pt x="0" y="0"/>
                  </a:cubicBezTo>
                  <a:cubicBezTo>
                    <a:pt x="0" y="21"/>
                    <a:pt x="0" y="21"/>
                    <a:pt x="0" y="21"/>
                  </a:cubicBezTo>
                  <a:cubicBezTo>
                    <a:pt x="1" y="21"/>
                    <a:pt x="3" y="21"/>
                    <a:pt x="5" y="21"/>
                  </a:cubicBezTo>
                  <a:lnTo>
                    <a:pt x="5" y="0"/>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0" name="Oval 159"/>
            <p:cNvSpPr>
              <a:spLocks noChangeArrowheads="1"/>
            </p:cNvSpPr>
            <p:nvPr/>
          </p:nvSpPr>
          <p:spPr bwMode="auto">
            <a:xfrm>
              <a:off x="1539875" y="1790701"/>
              <a:ext cx="571500" cy="381000"/>
            </a:xfrm>
            <a:prstGeom prst="ellipse">
              <a:avLst/>
            </a:prstGeom>
            <a:solidFill>
              <a:srgbClr val="F5B9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1" name="Rectangle 160"/>
            <p:cNvSpPr>
              <a:spLocks noChangeArrowheads="1"/>
            </p:cNvSpPr>
            <p:nvPr/>
          </p:nvSpPr>
          <p:spPr bwMode="auto">
            <a:xfrm>
              <a:off x="1539875" y="1927226"/>
              <a:ext cx="571500" cy="52388"/>
            </a:xfrm>
            <a:prstGeom prst="rect">
              <a:avLst/>
            </a:prstGeom>
            <a:solidFill>
              <a:srgbClr val="F5B94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2" name="Oval 161"/>
            <p:cNvSpPr>
              <a:spLocks noChangeArrowheads="1"/>
            </p:cNvSpPr>
            <p:nvPr/>
          </p:nvSpPr>
          <p:spPr bwMode="auto">
            <a:xfrm>
              <a:off x="1539875" y="1738313"/>
              <a:ext cx="571500" cy="379413"/>
            </a:xfrm>
            <a:prstGeom prst="ellipse">
              <a:avLst/>
            </a:prstGeom>
            <a:solidFill>
              <a:srgbClr val="FAD9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3" name="Oval 162"/>
            <p:cNvSpPr>
              <a:spLocks noChangeArrowheads="1"/>
            </p:cNvSpPr>
            <p:nvPr/>
          </p:nvSpPr>
          <p:spPr bwMode="auto">
            <a:xfrm>
              <a:off x="1589087" y="1787526"/>
              <a:ext cx="471487" cy="280988"/>
            </a:xfrm>
            <a:prstGeom prst="ellipse">
              <a:avLst/>
            </a:pr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4" name="Freeform 163"/>
            <p:cNvSpPr>
              <a:spLocks/>
            </p:cNvSpPr>
            <p:nvPr/>
          </p:nvSpPr>
          <p:spPr bwMode="auto">
            <a:xfrm>
              <a:off x="1589087" y="1787526"/>
              <a:ext cx="254000" cy="280988"/>
            </a:xfrm>
            <a:custGeom>
              <a:avLst/>
              <a:gdLst>
                <a:gd name="T0" fmla="*/ 19 w 129"/>
                <a:gd name="T1" fmla="*/ 71 h 143"/>
                <a:gd name="T2" fmla="*/ 129 w 129"/>
                <a:gd name="T3" fmla="*/ 0 h 143"/>
                <a:gd name="T4" fmla="*/ 120 w 129"/>
                <a:gd name="T5" fmla="*/ 0 h 143"/>
                <a:gd name="T6" fmla="*/ 0 w 129"/>
                <a:gd name="T7" fmla="*/ 71 h 143"/>
                <a:gd name="T8" fmla="*/ 120 w 129"/>
                <a:gd name="T9" fmla="*/ 143 h 143"/>
                <a:gd name="T10" fmla="*/ 129 w 129"/>
                <a:gd name="T11" fmla="*/ 143 h 143"/>
                <a:gd name="T12" fmla="*/ 19 w 129"/>
                <a:gd name="T13" fmla="*/ 71 h 143"/>
              </a:gdLst>
              <a:ahLst/>
              <a:cxnLst>
                <a:cxn ang="0">
                  <a:pos x="T0" y="T1"/>
                </a:cxn>
                <a:cxn ang="0">
                  <a:pos x="T2" y="T3"/>
                </a:cxn>
                <a:cxn ang="0">
                  <a:pos x="T4" y="T5"/>
                </a:cxn>
                <a:cxn ang="0">
                  <a:pos x="T6" y="T7"/>
                </a:cxn>
                <a:cxn ang="0">
                  <a:pos x="T8" y="T9"/>
                </a:cxn>
                <a:cxn ang="0">
                  <a:pos x="T10" y="T11"/>
                </a:cxn>
                <a:cxn ang="0">
                  <a:pos x="T12" y="T13"/>
                </a:cxn>
              </a:cxnLst>
              <a:rect l="0" t="0" r="r" b="b"/>
              <a:pathLst>
                <a:path w="129" h="143">
                  <a:moveTo>
                    <a:pt x="19" y="71"/>
                  </a:moveTo>
                  <a:cubicBezTo>
                    <a:pt x="19" y="35"/>
                    <a:pt x="69" y="3"/>
                    <a:pt x="129" y="0"/>
                  </a:cubicBezTo>
                  <a:cubicBezTo>
                    <a:pt x="126" y="0"/>
                    <a:pt x="123" y="0"/>
                    <a:pt x="120" y="0"/>
                  </a:cubicBezTo>
                  <a:cubicBezTo>
                    <a:pt x="55" y="0"/>
                    <a:pt x="0" y="33"/>
                    <a:pt x="0" y="71"/>
                  </a:cubicBezTo>
                  <a:cubicBezTo>
                    <a:pt x="0" y="110"/>
                    <a:pt x="55" y="143"/>
                    <a:pt x="120" y="143"/>
                  </a:cubicBezTo>
                  <a:cubicBezTo>
                    <a:pt x="123" y="143"/>
                    <a:pt x="126" y="143"/>
                    <a:pt x="129" y="143"/>
                  </a:cubicBezTo>
                  <a:cubicBezTo>
                    <a:pt x="69" y="139"/>
                    <a:pt x="19" y="108"/>
                    <a:pt x="19" y="71"/>
                  </a:cubicBezTo>
                  <a:close/>
                </a:path>
              </a:pathLst>
            </a:custGeom>
            <a:solidFill>
              <a:srgbClr val="F5B9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5" name="Freeform 164"/>
            <p:cNvSpPr>
              <a:spLocks/>
            </p:cNvSpPr>
            <p:nvPr/>
          </p:nvSpPr>
          <p:spPr bwMode="auto">
            <a:xfrm>
              <a:off x="1711325" y="2108201"/>
              <a:ext cx="7937" cy="42863"/>
            </a:xfrm>
            <a:custGeom>
              <a:avLst/>
              <a:gdLst>
                <a:gd name="T0" fmla="*/ 4 w 4"/>
                <a:gd name="T1" fmla="*/ 1 h 22"/>
                <a:gd name="T2" fmla="*/ 0 w 4"/>
                <a:gd name="T3" fmla="*/ 0 h 22"/>
                <a:gd name="T4" fmla="*/ 0 w 4"/>
                <a:gd name="T5" fmla="*/ 21 h 22"/>
                <a:gd name="T6" fmla="*/ 4 w 4"/>
                <a:gd name="T7" fmla="*/ 22 h 22"/>
                <a:gd name="T8" fmla="*/ 4 w 4"/>
                <a:gd name="T9" fmla="*/ 1 h 22"/>
              </a:gdLst>
              <a:ahLst/>
              <a:cxnLst>
                <a:cxn ang="0">
                  <a:pos x="T0" y="T1"/>
                </a:cxn>
                <a:cxn ang="0">
                  <a:pos x="T2" y="T3"/>
                </a:cxn>
                <a:cxn ang="0">
                  <a:pos x="T4" y="T5"/>
                </a:cxn>
                <a:cxn ang="0">
                  <a:pos x="T6" y="T7"/>
                </a:cxn>
                <a:cxn ang="0">
                  <a:pos x="T8" y="T9"/>
                </a:cxn>
              </a:cxnLst>
              <a:rect l="0" t="0" r="r" b="b"/>
              <a:pathLst>
                <a:path w="4" h="22">
                  <a:moveTo>
                    <a:pt x="4" y="1"/>
                  </a:moveTo>
                  <a:cubicBezTo>
                    <a:pt x="3" y="1"/>
                    <a:pt x="1" y="0"/>
                    <a:pt x="0" y="0"/>
                  </a:cubicBezTo>
                  <a:cubicBezTo>
                    <a:pt x="0" y="21"/>
                    <a:pt x="0" y="21"/>
                    <a:pt x="0" y="21"/>
                  </a:cubicBezTo>
                  <a:cubicBezTo>
                    <a:pt x="1" y="21"/>
                    <a:pt x="3" y="22"/>
                    <a:pt x="4" y="22"/>
                  </a:cubicBezTo>
                  <a:lnTo>
                    <a:pt x="4"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6" name="Freeform 165"/>
            <p:cNvSpPr>
              <a:spLocks/>
            </p:cNvSpPr>
            <p:nvPr/>
          </p:nvSpPr>
          <p:spPr bwMode="auto">
            <a:xfrm>
              <a:off x="2084387" y="2003426"/>
              <a:ext cx="9525" cy="47625"/>
            </a:xfrm>
            <a:custGeom>
              <a:avLst/>
              <a:gdLst>
                <a:gd name="T0" fmla="*/ 0 w 5"/>
                <a:gd name="T1" fmla="*/ 24 h 24"/>
                <a:gd name="T2" fmla="*/ 5 w 5"/>
                <a:gd name="T3" fmla="*/ 15 h 24"/>
                <a:gd name="T4" fmla="*/ 5 w 5"/>
                <a:gd name="T5" fmla="*/ 0 h 24"/>
                <a:gd name="T6" fmla="*/ 0 w 5"/>
                <a:gd name="T7" fmla="*/ 7 h 24"/>
                <a:gd name="T8" fmla="*/ 0 w 5"/>
                <a:gd name="T9" fmla="*/ 24 h 24"/>
              </a:gdLst>
              <a:ahLst/>
              <a:cxnLst>
                <a:cxn ang="0">
                  <a:pos x="T0" y="T1"/>
                </a:cxn>
                <a:cxn ang="0">
                  <a:pos x="T2" y="T3"/>
                </a:cxn>
                <a:cxn ang="0">
                  <a:pos x="T4" y="T5"/>
                </a:cxn>
                <a:cxn ang="0">
                  <a:pos x="T6" y="T7"/>
                </a:cxn>
                <a:cxn ang="0">
                  <a:pos x="T8" y="T9"/>
                </a:cxn>
              </a:cxnLst>
              <a:rect l="0" t="0" r="r" b="b"/>
              <a:pathLst>
                <a:path w="5" h="24">
                  <a:moveTo>
                    <a:pt x="0" y="24"/>
                  </a:moveTo>
                  <a:cubicBezTo>
                    <a:pt x="2" y="21"/>
                    <a:pt x="3" y="18"/>
                    <a:pt x="5" y="15"/>
                  </a:cubicBezTo>
                  <a:cubicBezTo>
                    <a:pt x="5" y="0"/>
                    <a:pt x="5" y="0"/>
                    <a:pt x="5" y="0"/>
                  </a:cubicBezTo>
                  <a:cubicBezTo>
                    <a:pt x="3" y="2"/>
                    <a:pt x="2" y="5"/>
                    <a:pt x="0" y="7"/>
                  </a:cubicBezTo>
                  <a:lnTo>
                    <a:pt x="0" y="24"/>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7" name="Freeform 166"/>
            <p:cNvSpPr>
              <a:spLocks/>
            </p:cNvSpPr>
            <p:nvPr/>
          </p:nvSpPr>
          <p:spPr bwMode="auto">
            <a:xfrm>
              <a:off x="1733550" y="2114551"/>
              <a:ext cx="9525" cy="42863"/>
            </a:xfrm>
            <a:custGeom>
              <a:avLst/>
              <a:gdLst>
                <a:gd name="T0" fmla="*/ 5 w 5"/>
                <a:gd name="T1" fmla="*/ 1 h 22"/>
                <a:gd name="T2" fmla="*/ 0 w 5"/>
                <a:gd name="T3" fmla="*/ 0 h 22"/>
                <a:gd name="T4" fmla="*/ 0 w 5"/>
                <a:gd name="T5" fmla="*/ 21 h 22"/>
                <a:gd name="T6" fmla="*/ 5 w 5"/>
                <a:gd name="T7" fmla="*/ 22 h 22"/>
                <a:gd name="T8" fmla="*/ 5 w 5"/>
                <a:gd name="T9" fmla="*/ 1 h 22"/>
              </a:gdLst>
              <a:ahLst/>
              <a:cxnLst>
                <a:cxn ang="0">
                  <a:pos x="T0" y="T1"/>
                </a:cxn>
                <a:cxn ang="0">
                  <a:pos x="T2" y="T3"/>
                </a:cxn>
                <a:cxn ang="0">
                  <a:pos x="T4" y="T5"/>
                </a:cxn>
                <a:cxn ang="0">
                  <a:pos x="T6" y="T7"/>
                </a:cxn>
                <a:cxn ang="0">
                  <a:pos x="T8" y="T9"/>
                </a:cxn>
              </a:cxnLst>
              <a:rect l="0" t="0" r="r" b="b"/>
              <a:pathLst>
                <a:path w="5" h="22">
                  <a:moveTo>
                    <a:pt x="5" y="1"/>
                  </a:moveTo>
                  <a:cubicBezTo>
                    <a:pt x="3" y="0"/>
                    <a:pt x="1" y="0"/>
                    <a:pt x="0" y="0"/>
                  </a:cubicBezTo>
                  <a:cubicBezTo>
                    <a:pt x="0" y="21"/>
                    <a:pt x="0" y="21"/>
                    <a:pt x="0" y="21"/>
                  </a:cubicBezTo>
                  <a:cubicBezTo>
                    <a:pt x="1" y="21"/>
                    <a:pt x="3" y="22"/>
                    <a:pt x="5" y="22"/>
                  </a:cubicBezTo>
                  <a:lnTo>
                    <a:pt x="5"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8" name="Freeform 167"/>
            <p:cNvSpPr>
              <a:spLocks/>
            </p:cNvSpPr>
            <p:nvPr/>
          </p:nvSpPr>
          <p:spPr bwMode="auto">
            <a:xfrm>
              <a:off x="1776412" y="2120901"/>
              <a:ext cx="9525" cy="42863"/>
            </a:xfrm>
            <a:custGeom>
              <a:avLst/>
              <a:gdLst>
                <a:gd name="T0" fmla="*/ 5 w 5"/>
                <a:gd name="T1" fmla="*/ 1 h 22"/>
                <a:gd name="T2" fmla="*/ 0 w 5"/>
                <a:gd name="T3" fmla="*/ 0 h 22"/>
                <a:gd name="T4" fmla="*/ 0 w 5"/>
                <a:gd name="T5" fmla="*/ 22 h 22"/>
                <a:gd name="T6" fmla="*/ 5 w 5"/>
                <a:gd name="T7" fmla="*/ 22 h 22"/>
                <a:gd name="T8" fmla="*/ 5 w 5"/>
                <a:gd name="T9" fmla="*/ 1 h 22"/>
              </a:gdLst>
              <a:ahLst/>
              <a:cxnLst>
                <a:cxn ang="0">
                  <a:pos x="T0" y="T1"/>
                </a:cxn>
                <a:cxn ang="0">
                  <a:pos x="T2" y="T3"/>
                </a:cxn>
                <a:cxn ang="0">
                  <a:pos x="T4" y="T5"/>
                </a:cxn>
                <a:cxn ang="0">
                  <a:pos x="T6" y="T7"/>
                </a:cxn>
                <a:cxn ang="0">
                  <a:pos x="T8" y="T9"/>
                </a:cxn>
              </a:cxnLst>
              <a:rect l="0" t="0" r="r" b="b"/>
              <a:pathLst>
                <a:path w="5" h="22">
                  <a:moveTo>
                    <a:pt x="5" y="1"/>
                  </a:moveTo>
                  <a:cubicBezTo>
                    <a:pt x="3" y="1"/>
                    <a:pt x="2" y="1"/>
                    <a:pt x="0" y="0"/>
                  </a:cubicBezTo>
                  <a:cubicBezTo>
                    <a:pt x="0" y="22"/>
                    <a:pt x="0" y="22"/>
                    <a:pt x="0" y="22"/>
                  </a:cubicBezTo>
                  <a:cubicBezTo>
                    <a:pt x="2" y="22"/>
                    <a:pt x="3" y="22"/>
                    <a:pt x="5" y="22"/>
                  </a:cubicBezTo>
                  <a:lnTo>
                    <a:pt x="5"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59" name="Freeform 168"/>
            <p:cNvSpPr>
              <a:spLocks/>
            </p:cNvSpPr>
            <p:nvPr/>
          </p:nvSpPr>
          <p:spPr bwMode="auto">
            <a:xfrm>
              <a:off x="1754187" y="2117726"/>
              <a:ext cx="9525" cy="44450"/>
            </a:xfrm>
            <a:custGeom>
              <a:avLst/>
              <a:gdLst>
                <a:gd name="T0" fmla="*/ 5 w 5"/>
                <a:gd name="T1" fmla="*/ 1 h 22"/>
                <a:gd name="T2" fmla="*/ 0 w 5"/>
                <a:gd name="T3" fmla="*/ 0 h 22"/>
                <a:gd name="T4" fmla="*/ 0 w 5"/>
                <a:gd name="T5" fmla="*/ 21 h 22"/>
                <a:gd name="T6" fmla="*/ 5 w 5"/>
                <a:gd name="T7" fmla="*/ 22 h 22"/>
                <a:gd name="T8" fmla="*/ 5 w 5"/>
                <a:gd name="T9" fmla="*/ 1 h 22"/>
              </a:gdLst>
              <a:ahLst/>
              <a:cxnLst>
                <a:cxn ang="0">
                  <a:pos x="T0" y="T1"/>
                </a:cxn>
                <a:cxn ang="0">
                  <a:pos x="T2" y="T3"/>
                </a:cxn>
                <a:cxn ang="0">
                  <a:pos x="T4" y="T5"/>
                </a:cxn>
                <a:cxn ang="0">
                  <a:pos x="T6" y="T7"/>
                </a:cxn>
                <a:cxn ang="0">
                  <a:pos x="T8" y="T9"/>
                </a:cxn>
              </a:cxnLst>
              <a:rect l="0" t="0" r="r" b="b"/>
              <a:pathLst>
                <a:path w="5" h="22">
                  <a:moveTo>
                    <a:pt x="5" y="1"/>
                  </a:moveTo>
                  <a:cubicBezTo>
                    <a:pt x="3" y="0"/>
                    <a:pt x="1" y="0"/>
                    <a:pt x="0" y="0"/>
                  </a:cubicBezTo>
                  <a:cubicBezTo>
                    <a:pt x="0" y="21"/>
                    <a:pt x="0" y="21"/>
                    <a:pt x="0" y="21"/>
                  </a:cubicBezTo>
                  <a:cubicBezTo>
                    <a:pt x="1" y="21"/>
                    <a:pt x="3" y="22"/>
                    <a:pt x="5" y="22"/>
                  </a:cubicBezTo>
                  <a:lnTo>
                    <a:pt x="5"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0" name="Freeform 169"/>
            <p:cNvSpPr>
              <a:spLocks/>
            </p:cNvSpPr>
            <p:nvPr/>
          </p:nvSpPr>
          <p:spPr bwMode="auto">
            <a:xfrm>
              <a:off x="1665287" y="2092326"/>
              <a:ext cx="11112" cy="46038"/>
            </a:xfrm>
            <a:custGeom>
              <a:avLst/>
              <a:gdLst>
                <a:gd name="T0" fmla="*/ 5 w 5"/>
                <a:gd name="T1" fmla="*/ 2 h 23"/>
                <a:gd name="T2" fmla="*/ 0 w 5"/>
                <a:gd name="T3" fmla="*/ 0 h 23"/>
                <a:gd name="T4" fmla="*/ 0 w 5"/>
                <a:gd name="T5" fmla="*/ 21 h 23"/>
                <a:gd name="T6" fmla="*/ 5 w 5"/>
                <a:gd name="T7" fmla="*/ 23 h 23"/>
                <a:gd name="T8" fmla="*/ 5 w 5"/>
                <a:gd name="T9" fmla="*/ 2 h 23"/>
              </a:gdLst>
              <a:ahLst/>
              <a:cxnLst>
                <a:cxn ang="0">
                  <a:pos x="T0" y="T1"/>
                </a:cxn>
                <a:cxn ang="0">
                  <a:pos x="T2" y="T3"/>
                </a:cxn>
                <a:cxn ang="0">
                  <a:pos x="T4" y="T5"/>
                </a:cxn>
                <a:cxn ang="0">
                  <a:pos x="T6" y="T7"/>
                </a:cxn>
                <a:cxn ang="0">
                  <a:pos x="T8" y="T9"/>
                </a:cxn>
              </a:cxnLst>
              <a:rect l="0" t="0" r="r" b="b"/>
              <a:pathLst>
                <a:path w="5" h="23">
                  <a:moveTo>
                    <a:pt x="5" y="2"/>
                  </a:moveTo>
                  <a:cubicBezTo>
                    <a:pt x="3" y="1"/>
                    <a:pt x="2" y="0"/>
                    <a:pt x="0" y="0"/>
                  </a:cubicBezTo>
                  <a:cubicBezTo>
                    <a:pt x="0" y="21"/>
                    <a:pt x="0" y="21"/>
                    <a:pt x="0" y="21"/>
                  </a:cubicBezTo>
                  <a:cubicBezTo>
                    <a:pt x="2" y="21"/>
                    <a:pt x="3" y="22"/>
                    <a:pt x="5" y="23"/>
                  </a:cubicBezTo>
                  <a:lnTo>
                    <a:pt x="5" y="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1" name="Freeform 170"/>
            <p:cNvSpPr>
              <a:spLocks/>
            </p:cNvSpPr>
            <p:nvPr/>
          </p:nvSpPr>
          <p:spPr bwMode="auto">
            <a:xfrm>
              <a:off x="1687512" y="2100263"/>
              <a:ext cx="9525" cy="46038"/>
            </a:xfrm>
            <a:custGeom>
              <a:avLst/>
              <a:gdLst>
                <a:gd name="T0" fmla="*/ 5 w 5"/>
                <a:gd name="T1" fmla="*/ 2 h 23"/>
                <a:gd name="T2" fmla="*/ 0 w 5"/>
                <a:gd name="T3" fmla="*/ 0 h 23"/>
                <a:gd name="T4" fmla="*/ 0 w 5"/>
                <a:gd name="T5" fmla="*/ 21 h 23"/>
                <a:gd name="T6" fmla="*/ 5 w 5"/>
                <a:gd name="T7" fmla="*/ 23 h 23"/>
                <a:gd name="T8" fmla="*/ 5 w 5"/>
                <a:gd name="T9" fmla="*/ 2 h 23"/>
              </a:gdLst>
              <a:ahLst/>
              <a:cxnLst>
                <a:cxn ang="0">
                  <a:pos x="T0" y="T1"/>
                </a:cxn>
                <a:cxn ang="0">
                  <a:pos x="T2" y="T3"/>
                </a:cxn>
                <a:cxn ang="0">
                  <a:pos x="T4" y="T5"/>
                </a:cxn>
                <a:cxn ang="0">
                  <a:pos x="T6" y="T7"/>
                </a:cxn>
                <a:cxn ang="0">
                  <a:pos x="T8" y="T9"/>
                </a:cxn>
              </a:cxnLst>
              <a:rect l="0" t="0" r="r" b="b"/>
              <a:pathLst>
                <a:path w="5" h="23">
                  <a:moveTo>
                    <a:pt x="5" y="2"/>
                  </a:moveTo>
                  <a:cubicBezTo>
                    <a:pt x="4" y="1"/>
                    <a:pt x="2" y="1"/>
                    <a:pt x="0" y="0"/>
                  </a:cubicBezTo>
                  <a:cubicBezTo>
                    <a:pt x="0" y="21"/>
                    <a:pt x="0" y="21"/>
                    <a:pt x="0" y="21"/>
                  </a:cubicBezTo>
                  <a:cubicBezTo>
                    <a:pt x="2" y="22"/>
                    <a:pt x="4" y="22"/>
                    <a:pt x="5" y="23"/>
                  </a:cubicBezTo>
                  <a:lnTo>
                    <a:pt x="5" y="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2" name="Freeform 171"/>
            <p:cNvSpPr>
              <a:spLocks/>
            </p:cNvSpPr>
            <p:nvPr/>
          </p:nvSpPr>
          <p:spPr bwMode="auto">
            <a:xfrm>
              <a:off x="2039937" y="2052638"/>
              <a:ext cx="11112" cy="46038"/>
            </a:xfrm>
            <a:custGeom>
              <a:avLst/>
              <a:gdLst>
                <a:gd name="T0" fmla="*/ 0 w 5"/>
                <a:gd name="T1" fmla="*/ 23 h 23"/>
                <a:gd name="T2" fmla="*/ 5 w 5"/>
                <a:gd name="T3" fmla="*/ 19 h 23"/>
                <a:gd name="T4" fmla="*/ 5 w 5"/>
                <a:gd name="T5" fmla="*/ 0 h 23"/>
                <a:gd name="T6" fmla="*/ 0 w 5"/>
                <a:gd name="T7" fmla="*/ 3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1" y="22"/>
                    <a:pt x="3" y="21"/>
                    <a:pt x="5" y="19"/>
                  </a:cubicBezTo>
                  <a:cubicBezTo>
                    <a:pt x="5" y="0"/>
                    <a:pt x="5" y="0"/>
                    <a:pt x="5" y="0"/>
                  </a:cubicBezTo>
                  <a:cubicBezTo>
                    <a:pt x="3" y="1"/>
                    <a:pt x="1" y="2"/>
                    <a:pt x="0" y="3"/>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3" name="Freeform 172"/>
            <p:cNvSpPr>
              <a:spLocks/>
            </p:cNvSpPr>
            <p:nvPr/>
          </p:nvSpPr>
          <p:spPr bwMode="auto">
            <a:xfrm>
              <a:off x="2062162" y="2032001"/>
              <a:ext cx="9525" cy="47625"/>
            </a:xfrm>
            <a:custGeom>
              <a:avLst/>
              <a:gdLst>
                <a:gd name="T0" fmla="*/ 0 w 5"/>
                <a:gd name="T1" fmla="*/ 24 h 24"/>
                <a:gd name="T2" fmla="*/ 5 w 5"/>
                <a:gd name="T3" fmla="*/ 19 h 24"/>
                <a:gd name="T4" fmla="*/ 5 w 5"/>
                <a:gd name="T5" fmla="*/ 0 h 24"/>
                <a:gd name="T6" fmla="*/ 0 w 5"/>
                <a:gd name="T7" fmla="*/ 5 h 24"/>
                <a:gd name="T8" fmla="*/ 0 w 5"/>
                <a:gd name="T9" fmla="*/ 24 h 24"/>
              </a:gdLst>
              <a:ahLst/>
              <a:cxnLst>
                <a:cxn ang="0">
                  <a:pos x="T0" y="T1"/>
                </a:cxn>
                <a:cxn ang="0">
                  <a:pos x="T2" y="T3"/>
                </a:cxn>
                <a:cxn ang="0">
                  <a:pos x="T4" y="T5"/>
                </a:cxn>
                <a:cxn ang="0">
                  <a:pos x="T6" y="T7"/>
                </a:cxn>
                <a:cxn ang="0">
                  <a:pos x="T8" y="T9"/>
                </a:cxn>
              </a:cxnLst>
              <a:rect l="0" t="0" r="r" b="b"/>
              <a:pathLst>
                <a:path w="5" h="24">
                  <a:moveTo>
                    <a:pt x="0" y="24"/>
                  </a:moveTo>
                  <a:cubicBezTo>
                    <a:pt x="2" y="22"/>
                    <a:pt x="3" y="21"/>
                    <a:pt x="5" y="19"/>
                  </a:cubicBezTo>
                  <a:cubicBezTo>
                    <a:pt x="5" y="0"/>
                    <a:pt x="5" y="0"/>
                    <a:pt x="5" y="0"/>
                  </a:cubicBezTo>
                  <a:cubicBezTo>
                    <a:pt x="3" y="2"/>
                    <a:pt x="2" y="4"/>
                    <a:pt x="0" y="5"/>
                  </a:cubicBezTo>
                  <a:lnTo>
                    <a:pt x="0" y="24"/>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4" name="Freeform 173"/>
            <p:cNvSpPr>
              <a:spLocks/>
            </p:cNvSpPr>
            <p:nvPr/>
          </p:nvSpPr>
          <p:spPr bwMode="auto">
            <a:xfrm>
              <a:off x="1600200" y="2052638"/>
              <a:ext cx="11112" cy="46038"/>
            </a:xfrm>
            <a:custGeom>
              <a:avLst/>
              <a:gdLst>
                <a:gd name="T0" fmla="*/ 5 w 5"/>
                <a:gd name="T1" fmla="*/ 23 h 23"/>
                <a:gd name="T2" fmla="*/ 5 w 5"/>
                <a:gd name="T3" fmla="*/ 3 h 23"/>
                <a:gd name="T4" fmla="*/ 0 w 5"/>
                <a:gd name="T5" fmla="*/ 0 h 23"/>
                <a:gd name="T6" fmla="*/ 0 w 5"/>
                <a:gd name="T7" fmla="*/ 19 h 23"/>
                <a:gd name="T8" fmla="*/ 5 w 5"/>
                <a:gd name="T9" fmla="*/ 23 h 23"/>
              </a:gdLst>
              <a:ahLst/>
              <a:cxnLst>
                <a:cxn ang="0">
                  <a:pos x="T0" y="T1"/>
                </a:cxn>
                <a:cxn ang="0">
                  <a:pos x="T2" y="T3"/>
                </a:cxn>
                <a:cxn ang="0">
                  <a:pos x="T4" y="T5"/>
                </a:cxn>
                <a:cxn ang="0">
                  <a:pos x="T6" y="T7"/>
                </a:cxn>
                <a:cxn ang="0">
                  <a:pos x="T8" y="T9"/>
                </a:cxn>
              </a:cxnLst>
              <a:rect l="0" t="0" r="r" b="b"/>
              <a:pathLst>
                <a:path w="5" h="23">
                  <a:moveTo>
                    <a:pt x="5" y="23"/>
                  </a:moveTo>
                  <a:cubicBezTo>
                    <a:pt x="5" y="3"/>
                    <a:pt x="5" y="3"/>
                    <a:pt x="5" y="3"/>
                  </a:cubicBezTo>
                  <a:cubicBezTo>
                    <a:pt x="3" y="2"/>
                    <a:pt x="1" y="1"/>
                    <a:pt x="0" y="0"/>
                  </a:cubicBezTo>
                  <a:cubicBezTo>
                    <a:pt x="0" y="19"/>
                    <a:pt x="0" y="19"/>
                    <a:pt x="0" y="19"/>
                  </a:cubicBezTo>
                  <a:cubicBezTo>
                    <a:pt x="1" y="21"/>
                    <a:pt x="3" y="22"/>
                    <a:pt x="5" y="23"/>
                  </a:cubicBez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5" name="Freeform 174"/>
            <p:cNvSpPr>
              <a:spLocks/>
            </p:cNvSpPr>
            <p:nvPr/>
          </p:nvSpPr>
          <p:spPr bwMode="auto">
            <a:xfrm>
              <a:off x="1644650" y="2081213"/>
              <a:ext cx="9525" cy="44450"/>
            </a:xfrm>
            <a:custGeom>
              <a:avLst/>
              <a:gdLst>
                <a:gd name="T0" fmla="*/ 5 w 5"/>
                <a:gd name="T1" fmla="*/ 3 h 23"/>
                <a:gd name="T2" fmla="*/ 0 w 5"/>
                <a:gd name="T3" fmla="*/ 0 h 23"/>
                <a:gd name="T4" fmla="*/ 0 w 5"/>
                <a:gd name="T5" fmla="*/ 21 h 23"/>
                <a:gd name="T6" fmla="*/ 5 w 5"/>
                <a:gd name="T7" fmla="*/ 23 h 23"/>
                <a:gd name="T8" fmla="*/ 5 w 5"/>
                <a:gd name="T9" fmla="*/ 3 h 23"/>
              </a:gdLst>
              <a:ahLst/>
              <a:cxnLst>
                <a:cxn ang="0">
                  <a:pos x="T0" y="T1"/>
                </a:cxn>
                <a:cxn ang="0">
                  <a:pos x="T2" y="T3"/>
                </a:cxn>
                <a:cxn ang="0">
                  <a:pos x="T4" y="T5"/>
                </a:cxn>
                <a:cxn ang="0">
                  <a:pos x="T6" y="T7"/>
                </a:cxn>
                <a:cxn ang="0">
                  <a:pos x="T8" y="T9"/>
                </a:cxn>
              </a:cxnLst>
              <a:rect l="0" t="0" r="r" b="b"/>
              <a:pathLst>
                <a:path w="5" h="23">
                  <a:moveTo>
                    <a:pt x="5" y="3"/>
                  </a:moveTo>
                  <a:cubicBezTo>
                    <a:pt x="3" y="2"/>
                    <a:pt x="2" y="1"/>
                    <a:pt x="0" y="0"/>
                  </a:cubicBezTo>
                  <a:cubicBezTo>
                    <a:pt x="0" y="21"/>
                    <a:pt x="0" y="21"/>
                    <a:pt x="0" y="21"/>
                  </a:cubicBezTo>
                  <a:cubicBezTo>
                    <a:pt x="2" y="22"/>
                    <a:pt x="3" y="23"/>
                    <a:pt x="5" y="23"/>
                  </a:cubicBezTo>
                  <a:lnTo>
                    <a:pt x="5" y="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6" name="Freeform 175"/>
            <p:cNvSpPr>
              <a:spLocks/>
            </p:cNvSpPr>
            <p:nvPr/>
          </p:nvSpPr>
          <p:spPr bwMode="auto">
            <a:xfrm>
              <a:off x="1622425" y="2068513"/>
              <a:ext cx="9525" cy="46038"/>
            </a:xfrm>
            <a:custGeom>
              <a:avLst/>
              <a:gdLst>
                <a:gd name="T0" fmla="*/ 5 w 5"/>
                <a:gd name="T1" fmla="*/ 3 h 23"/>
                <a:gd name="T2" fmla="*/ 0 w 5"/>
                <a:gd name="T3" fmla="*/ 0 h 23"/>
                <a:gd name="T4" fmla="*/ 0 w 5"/>
                <a:gd name="T5" fmla="*/ 20 h 23"/>
                <a:gd name="T6" fmla="*/ 5 w 5"/>
                <a:gd name="T7" fmla="*/ 23 h 23"/>
                <a:gd name="T8" fmla="*/ 5 w 5"/>
                <a:gd name="T9" fmla="*/ 3 h 23"/>
              </a:gdLst>
              <a:ahLst/>
              <a:cxnLst>
                <a:cxn ang="0">
                  <a:pos x="T0" y="T1"/>
                </a:cxn>
                <a:cxn ang="0">
                  <a:pos x="T2" y="T3"/>
                </a:cxn>
                <a:cxn ang="0">
                  <a:pos x="T4" y="T5"/>
                </a:cxn>
                <a:cxn ang="0">
                  <a:pos x="T6" y="T7"/>
                </a:cxn>
                <a:cxn ang="0">
                  <a:pos x="T8" y="T9"/>
                </a:cxn>
              </a:cxnLst>
              <a:rect l="0" t="0" r="r" b="b"/>
              <a:pathLst>
                <a:path w="5" h="23">
                  <a:moveTo>
                    <a:pt x="5" y="3"/>
                  </a:moveTo>
                  <a:cubicBezTo>
                    <a:pt x="3" y="2"/>
                    <a:pt x="2" y="1"/>
                    <a:pt x="0" y="0"/>
                  </a:cubicBezTo>
                  <a:cubicBezTo>
                    <a:pt x="0" y="20"/>
                    <a:pt x="0" y="20"/>
                    <a:pt x="0" y="20"/>
                  </a:cubicBezTo>
                  <a:cubicBezTo>
                    <a:pt x="2" y="21"/>
                    <a:pt x="3" y="22"/>
                    <a:pt x="5" y="23"/>
                  </a:cubicBezTo>
                  <a:lnTo>
                    <a:pt x="5" y="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7" name="Freeform 176"/>
            <p:cNvSpPr>
              <a:spLocks/>
            </p:cNvSpPr>
            <p:nvPr/>
          </p:nvSpPr>
          <p:spPr bwMode="auto">
            <a:xfrm>
              <a:off x="1819275" y="2124076"/>
              <a:ext cx="9525" cy="41275"/>
            </a:xfrm>
            <a:custGeom>
              <a:avLst/>
              <a:gdLst>
                <a:gd name="T0" fmla="*/ 5 w 5"/>
                <a:gd name="T1" fmla="*/ 21 h 21"/>
                <a:gd name="T2" fmla="*/ 5 w 5"/>
                <a:gd name="T3" fmla="*/ 0 h 21"/>
                <a:gd name="T4" fmla="*/ 3 w 5"/>
                <a:gd name="T5" fmla="*/ 0 h 21"/>
                <a:gd name="T6" fmla="*/ 0 w 5"/>
                <a:gd name="T7" fmla="*/ 0 h 21"/>
                <a:gd name="T8" fmla="*/ 0 w 5"/>
                <a:gd name="T9" fmla="*/ 21 h 21"/>
                <a:gd name="T10" fmla="*/ 3 w 5"/>
                <a:gd name="T11" fmla="*/ 21 h 21"/>
                <a:gd name="T12" fmla="*/ 5 w 5"/>
                <a:gd name="T13" fmla="*/ 21 h 21"/>
              </a:gdLst>
              <a:ahLst/>
              <a:cxnLst>
                <a:cxn ang="0">
                  <a:pos x="T0" y="T1"/>
                </a:cxn>
                <a:cxn ang="0">
                  <a:pos x="T2" y="T3"/>
                </a:cxn>
                <a:cxn ang="0">
                  <a:pos x="T4" y="T5"/>
                </a:cxn>
                <a:cxn ang="0">
                  <a:pos x="T6" y="T7"/>
                </a:cxn>
                <a:cxn ang="0">
                  <a:pos x="T8" y="T9"/>
                </a:cxn>
                <a:cxn ang="0">
                  <a:pos x="T10" y="T11"/>
                </a:cxn>
                <a:cxn ang="0">
                  <a:pos x="T12" y="T13"/>
                </a:cxn>
              </a:cxnLst>
              <a:rect l="0" t="0" r="r" b="b"/>
              <a:pathLst>
                <a:path w="5" h="21">
                  <a:moveTo>
                    <a:pt x="5" y="21"/>
                  </a:moveTo>
                  <a:cubicBezTo>
                    <a:pt x="5" y="0"/>
                    <a:pt x="5" y="0"/>
                    <a:pt x="5" y="0"/>
                  </a:cubicBezTo>
                  <a:cubicBezTo>
                    <a:pt x="4" y="0"/>
                    <a:pt x="4" y="0"/>
                    <a:pt x="3" y="0"/>
                  </a:cubicBezTo>
                  <a:cubicBezTo>
                    <a:pt x="2" y="0"/>
                    <a:pt x="1" y="0"/>
                    <a:pt x="0" y="0"/>
                  </a:cubicBezTo>
                  <a:cubicBezTo>
                    <a:pt x="0" y="21"/>
                    <a:pt x="0" y="21"/>
                    <a:pt x="0" y="21"/>
                  </a:cubicBezTo>
                  <a:cubicBezTo>
                    <a:pt x="1" y="21"/>
                    <a:pt x="2" y="21"/>
                    <a:pt x="3" y="21"/>
                  </a:cubicBezTo>
                  <a:cubicBezTo>
                    <a:pt x="4" y="21"/>
                    <a:pt x="4" y="21"/>
                    <a:pt x="5" y="21"/>
                  </a:cubicBez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8" name="Freeform 177"/>
            <p:cNvSpPr>
              <a:spLocks/>
            </p:cNvSpPr>
            <p:nvPr/>
          </p:nvSpPr>
          <p:spPr bwMode="auto">
            <a:xfrm>
              <a:off x="1995487" y="2081213"/>
              <a:ext cx="9525" cy="44450"/>
            </a:xfrm>
            <a:custGeom>
              <a:avLst/>
              <a:gdLst>
                <a:gd name="T0" fmla="*/ 0 w 5"/>
                <a:gd name="T1" fmla="*/ 23 h 23"/>
                <a:gd name="T2" fmla="*/ 5 w 5"/>
                <a:gd name="T3" fmla="*/ 21 h 23"/>
                <a:gd name="T4" fmla="*/ 5 w 5"/>
                <a:gd name="T5" fmla="*/ 0 h 23"/>
                <a:gd name="T6" fmla="*/ 0 w 5"/>
                <a:gd name="T7" fmla="*/ 3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2" y="23"/>
                    <a:pt x="4" y="22"/>
                    <a:pt x="5" y="21"/>
                  </a:cubicBezTo>
                  <a:cubicBezTo>
                    <a:pt x="5" y="0"/>
                    <a:pt x="5" y="0"/>
                    <a:pt x="5" y="0"/>
                  </a:cubicBezTo>
                  <a:cubicBezTo>
                    <a:pt x="4" y="1"/>
                    <a:pt x="2" y="2"/>
                    <a:pt x="0" y="3"/>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69" name="Freeform 178"/>
            <p:cNvSpPr>
              <a:spLocks/>
            </p:cNvSpPr>
            <p:nvPr/>
          </p:nvSpPr>
          <p:spPr bwMode="auto">
            <a:xfrm>
              <a:off x="2019300" y="2068513"/>
              <a:ext cx="7937" cy="46038"/>
            </a:xfrm>
            <a:custGeom>
              <a:avLst/>
              <a:gdLst>
                <a:gd name="T0" fmla="*/ 0 w 4"/>
                <a:gd name="T1" fmla="*/ 23 h 23"/>
                <a:gd name="T2" fmla="*/ 4 w 4"/>
                <a:gd name="T3" fmla="*/ 20 h 23"/>
                <a:gd name="T4" fmla="*/ 4 w 4"/>
                <a:gd name="T5" fmla="*/ 0 h 23"/>
                <a:gd name="T6" fmla="*/ 0 w 4"/>
                <a:gd name="T7" fmla="*/ 3 h 23"/>
                <a:gd name="T8" fmla="*/ 0 w 4"/>
                <a:gd name="T9" fmla="*/ 23 h 23"/>
              </a:gdLst>
              <a:ahLst/>
              <a:cxnLst>
                <a:cxn ang="0">
                  <a:pos x="T0" y="T1"/>
                </a:cxn>
                <a:cxn ang="0">
                  <a:pos x="T2" y="T3"/>
                </a:cxn>
                <a:cxn ang="0">
                  <a:pos x="T4" y="T5"/>
                </a:cxn>
                <a:cxn ang="0">
                  <a:pos x="T6" y="T7"/>
                </a:cxn>
                <a:cxn ang="0">
                  <a:pos x="T8" y="T9"/>
                </a:cxn>
              </a:cxnLst>
              <a:rect l="0" t="0" r="r" b="b"/>
              <a:pathLst>
                <a:path w="4" h="23">
                  <a:moveTo>
                    <a:pt x="0" y="23"/>
                  </a:moveTo>
                  <a:cubicBezTo>
                    <a:pt x="1" y="22"/>
                    <a:pt x="3" y="21"/>
                    <a:pt x="4" y="20"/>
                  </a:cubicBezTo>
                  <a:cubicBezTo>
                    <a:pt x="4" y="0"/>
                    <a:pt x="4" y="0"/>
                    <a:pt x="4" y="0"/>
                  </a:cubicBezTo>
                  <a:cubicBezTo>
                    <a:pt x="3" y="1"/>
                    <a:pt x="1" y="2"/>
                    <a:pt x="0" y="3"/>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0" name="Freeform 179"/>
            <p:cNvSpPr>
              <a:spLocks/>
            </p:cNvSpPr>
            <p:nvPr/>
          </p:nvSpPr>
          <p:spPr bwMode="auto">
            <a:xfrm>
              <a:off x="1973262" y="2092326"/>
              <a:ext cx="9525" cy="46038"/>
            </a:xfrm>
            <a:custGeom>
              <a:avLst/>
              <a:gdLst>
                <a:gd name="T0" fmla="*/ 0 w 5"/>
                <a:gd name="T1" fmla="*/ 23 h 23"/>
                <a:gd name="T2" fmla="*/ 5 w 5"/>
                <a:gd name="T3" fmla="*/ 21 h 23"/>
                <a:gd name="T4" fmla="*/ 5 w 5"/>
                <a:gd name="T5" fmla="*/ 0 h 23"/>
                <a:gd name="T6" fmla="*/ 0 w 5"/>
                <a:gd name="T7" fmla="*/ 2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2" y="22"/>
                    <a:pt x="4" y="21"/>
                    <a:pt x="5" y="21"/>
                  </a:cubicBezTo>
                  <a:cubicBezTo>
                    <a:pt x="5" y="0"/>
                    <a:pt x="5" y="0"/>
                    <a:pt x="5" y="0"/>
                  </a:cubicBezTo>
                  <a:cubicBezTo>
                    <a:pt x="4" y="0"/>
                    <a:pt x="2" y="1"/>
                    <a:pt x="0" y="2"/>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1" name="Freeform 180"/>
            <p:cNvSpPr>
              <a:spLocks/>
            </p:cNvSpPr>
            <p:nvPr/>
          </p:nvSpPr>
          <p:spPr bwMode="auto">
            <a:xfrm>
              <a:off x="1579562" y="2032001"/>
              <a:ext cx="9525" cy="47625"/>
            </a:xfrm>
            <a:custGeom>
              <a:avLst/>
              <a:gdLst>
                <a:gd name="T0" fmla="*/ 0 w 5"/>
                <a:gd name="T1" fmla="*/ 19 h 24"/>
                <a:gd name="T2" fmla="*/ 5 w 5"/>
                <a:gd name="T3" fmla="*/ 24 h 24"/>
                <a:gd name="T4" fmla="*/ 5 w 5"/>
                <a:gd name="T5" fmla="*/ 5 h 24"/>
                <a:gd name="T6" fmla="*/ 0 w 5"/>
                <a:gd name="T7" fmla="*/ 0 h 24"/>
                <a:gd name="T8" fmla="*/ 0 w 5"/>
                <a:gd name="T9" fmla="*/ 19 h 24"/>
              </a:gdLst>
              <a:ahLst/>
              <a:cxnLst>
                <a:cxn ang="0">
                  <a:pos x="T0" y="T1"/>
                </a:cxn>
                <a:cxn ang="0">
                  <a:pos x="T2" y="T3"/>
                </a:cxn>
                <a:cxn ang="0">
                  <a:pos x="T4" y="T5"/>
                </a:cxn>
                <a:cxn ang="0">
                  <a:pos x="T6" y="T7"/>
                </a:cxn>
                <a:cxn ang="0">
                  <a:pos x="T8" y="T9"/>
                </a:cxn>
              </a:cxnLst>
              <a:rect l="0" t="0" r="r" b="b"/>
              <a:pathLst>
                <a:path w="5" h="24">
                  <a:moveTo>
                    <a:pt x="0" y="19"/>
                  </a:moveTo>
                  <a:cubicBezTo>
                    <a:pt x="1" y="21"/>
                    <a:pt x="3" y="22"/>
                    <a:pt x="5" y="24"/>
                  </a:cubicBezTo>
                  <a:cubicBezTo>
                    <a:pt x="5" y="5"/>
                    <a:pt x="5" y="5"/>
                    <a:pt x="5" y="5"/>
                  </a:cubicBezTo>
                  <a:cubicBezTo>
                    <a:pt x="3" y="4"/>
                    <a:pt x="1" y="2"/>
                    <a:pt x="0" y="0"/>
                  </a:cubicBezTo>
                  <a:lnTo>
                    <a:pt x="0" y="19"/>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2" name="Freeform 181"/>
            <p:cNvSpPr>
              <a:spLocks/>
            </p:cNvSpPr>
            <p:nvPr/>
          </p:nvSpPr>
          <p:spPr bwMode="auto">
            <a:xfrm>
              <a:off x="1557337" y="2003426"/>
              <a:ext cx="7937" cy="47625"/>
            </a:xfrm>
            <a:custGeom>
              <a:avLst/>
              <a:gdLst>
                <a:gd name="T0" fmla="*/ 0 w 4"/>
                <a:gd name="T1" fmla="*/ 15 h 24"/>
                <a:gd name="T2" fmla="*/ 4 w 4"/>
                <a:gd name="T3" fmla="*/ 24 h 24"/>
                <a:gd name="T4" fmla="*/ 4 w 4"/>
                <a:gd name="T5" fmla="*/ 7 h 24"/>
                <a:gd name="T6" fmla="*/ 0 w 4"/>
                <a:gd name="T7" fmla="*/ 0 h 24"/>
                <a:gd name="T8" fmla="*/ 0 w 4"/>
                <a:gd name="T9" fmla="*/ 15 h 24"/>
              </a:gdLst>
              <a:ahLst/>
              <a:cxnLst>
                <a:cxn ang="0">
                  <a:pos x="T0" y="T1"/>
                </a:cxn>
                <a:cxn ang="0">
                  <a:pos x="T2" y="T3"/>
                </a:cxn>
                <a:cxn ang="0">
                  <a:pos x="T4" y="T5"/>
                </a:cxn>
                <a:cxn ang="0">
                  <a:pos x="T6" y="T7"/>
                </a:cxn>
                <a:cxn ang="0">
                  <a:pos x="T8" y="T9"/>
                </a:cxn>
              </a:cxnLst>
              <a:rect l="0" t="0" r="r" b="b"/>
              <a:pathLst>
                <a:path w="4" h="24">
                  <a:moveTo>
                    <a:pt x="0" y="15"/>
                  </a:moveTo>
                  <a:cubicBezTo>
                    <a:pt x="1" y="18"/>
                    <a:pt x="3" y="21"/>
                    <a:pt x="4" y="24"/>
                  </a:cubicBezTo>
                  <a:cubicBezTo>
                    <a:pt x="4" y="7"/>
                    <a:pt x="4" y="7"/>
                    <a:pt x="4" y="7"/>
                  </a:cubicBezTo>
                  <a:cubicBezTo>
                    <a:pt x="3" y="5"/>
                    <a:pt x="1" y="2"/>
                    <a:pt x="0" y="0"/>
                  </a:cubicBezTo>
                  <a:lnTo>
                    <a:pt x="0" y="15"/>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3" name="Freeform 182"/>
            <p:cNvSpPr>
              <a:spLocks/>
            </p:cNvSpPr>
            <p:nvPr/>
          </p:nvSpPr>
          <p:spPr bwMode="auto">
            <a:xfrm>
              <a:off x="1951037" y="2100263"/>
              <a:ext cx="11112" cy="46038"/>
            </a:xfrm>
            <a:custGeom>
              <a:avLst/>
              <a:gdLst>
                <a:gd name="T0" fmla="*/ 0 w 5"/>
                <a:gd name="T1" fmla="*/ 23 h 23"/>
                <a:gd name="T2" fmla="*/ 5 w 5"/>
                <a:gd name="T3" fmla="*/ 21 h 23"/>
                <a:gd name="T4" fmla="*/ 5 w 5"/>
                <a:gd name="T5" fmla="*/ 0 h 23"/>
                <a:gd name="T6" fmla="*/ 0 w 5"/>
                <a:gd name="T7" fmla="*/ 2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2" y="22"/>
                    <a:pt x="3" y="22"/>
                    <a:pt x="5" y="21"/>
                  </a:cubicBezTo>
                  <a:cubicBezTo>
                    <a:pt x="5" y="0"/>
                    <a:pt x="5" y="0"/>
                    <a:pt x="5" y="0"/>
                  </a:cubicBezTo>
                  <a:cubicBezTo>
                    <a:pt x="3" y="1"/>
                    <a:pt x="2" y="1"/>
                    <a:pt x="0" y="2"/>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4" name="Freeform 183"/>
            <p:cNvSpPr>
              <a:spLocks/>
            </p:cNvSpPr>
            <p:nvPr/>
          </p:nvSpPr>
          <p:spPr bwMode="auto">
            <a:xfrm>
              <a:off x="1885950" y="2117726"/>
              <a:ext cx="11112" cy="44450"/>
            </a:xfrm>
            <a:custGeom>
              <a:avLst/>
              <a:gdLst>
                <a:gd name="T0" fmla="*/ 0 w 5"/>
                <a:gd name="T1" fmla="*/ 22 h 22"/>
                <a:gd name="T2" fmla="*/ 5 w 5"/>
                <a:gd name="T3" fmla="*/ 21 h 22"/>
                <a:gd name="T4" fmla="*/ 5 w 5"/>
                <a:gd name="T5" fmla="*/ 0 h 22"/>
                <a:gd name="T6" fmla="*/ 0 w 5"/>
                <a:gd name="T7" fmla="*/ 1 h 22"/>
                <a:gd name="T8" fmla="*/ 0 w 5"/>
                <a:gd name="T9" fmla="*/ 22 h 22"/>
              </a:gdLst>
              <a:ahLst/>
              <a:cxnLst>
                <a:cxn ang="0">
                  <a:pos x="T0" y="T1"/>
                </a:cxn>
                <a:cxn ang="0">
                  <a:pos x="T2" y="T3"/>
                </a:cxn>
                <a:cxn ang="0">
                  <a:pos x="T4" y="T5"/>
                </a:cxn>
                <a:cxn ang="0">
                  <a:pos x="T6" y="T7"/>
                </a:cxn>
                <a:cxn ang="0">
                  <a:pos x="T8" y="T9"/>
                </a:cxn>
              </a:cxnLst>
              <a:rect l="0" t="0" r="r" b="b"/>
              <a:pathLst>
                <a:path w="5" h="22">
                  <a:moveTo>
                    <a:pt x="0" y="22"/>
                  </a:moveTo>
                  <a:cubicBezTo>
                    <a:pt x="1" y="22"/>
                    <a:pt x="3" y="21"/>
                    <a:pt x="5" y="21"/>
                  </a:cubicBezTo>
                  <a:cubicBezTo>
                    <a:pt x="5" y="0"/>
                    <a:pt x="5" y="0"/>
                    <a:pt x="5" y="0"/>
                  </a:cubicBezTo>
                  <a:cubicBezTo>
                    <a:pt x="3" y="0"/>
                    <a:pt x="1" y="0"/>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5" name="Freeform 184"/>
            <p:cNvSpPr>
              <a:spLocks/>
            </p:cNvSpPr>
            <p:nvPr/>
          </p:nvSpPr>
          <p:spPr bwMode="auto">
            <a:xfrm>
              <a:off x="1865312" y="2120901"/>
              <a:ext cx="7937" cy="42863"/>
            </a:xfrm>
            <a:custGeom>
              <a:avLst/>
              <a:gdLst>
                <a:gd name="T0" fmla="*/ 0 w 4"/>
                <a:gd name="T1" fmla="*/ 22 h 22"/>
                <a:gd name="T2" fmla="*/ 4 w 4"/>
                <a:gd name="T3" fmla="*/ 22 h 22"/>
                <a:gd name="T4" fmla="*/ 4 w 4"/>
                <a:gd name="T5" fmla="*/ 0 h 22"/>
                <a:gd name="T6" fmla="*/ 0 w 4"/>
                <a:gd name="T7" fmla="*/ 1 h 22"/>
                <a:gd name="T8" fmla="*/ 0 w 4"/>
                <a:gd name="T9" fmla="*/ 22 h 22"/>
              </a:gdLst>
              <a:ahLst/>
              <a:cxnLst>
                <a:cxn ang="0">
                  <a:pos x="T0" y="T1"/>
                </a:cxn>
                <a:cxn ang="0">
                  <a:pos x="T2" y="T3"/>
                </a:cxn>
                <a:cxn ang="0">
                  <a:pos x="T4" y="T5"/>
                </a:cxn>
                <a:cxn ang="0">
                  <a:pos x="T6" y="T7"/>
                </a:cxn>
                <a:cxn ang="0">
                  <a:pos x="T8" y="T9"/>
                </a:cxn>
              </a:cxnLst>
              <a:rect l="0" t="0" r="r" b="b"/>
              <a:pathLst>
                <a:path w="4" h="22">
                  <a:moveTo>
                    <a:pt x="0" y="22"/>
                  </a:moveTo>
                  <a:cubicBezTo>
                    <a:pt x="1" y="22"/>
                    <a:pt x="3" y="22"/>
                    <a:pt x="4" y="22"/>
                  </a:cubicBezTo>
                  <a:cubicBezTo>
                    <a:pt x="4" y="0"/>
                    <a:pt x="4" y="0"/>
                    <a:pt x="4" y="0"/>
                  </a:cubicBezTo>
                  <a:cubicBezTo>
                    <a:pt x="3" y="1"/>
                    <a:pt x="1" y="1"/>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6" name="Freeform 185"/>
            <p:cNvSpPr>
              <a:spLocks/>
            </p:cNvSpPr>
            <p:nvPr/>
          </p:nvSpPr>
          <p:spPr bwMode="auto">
            <a:xfrm>
              <a:off x="1841500" y="2122488"/>
              <a:ext cx="9525" cy="42863"/>
            </a:xfrm>
            <a:custGeom>
              <a:avLst/>
              <a:gdLst>
                <a:gd name="T0" fmla="*/ 0 w 5"/>
                <a:gd name="T1" fmla="*/ 22 h 22"/>
                <a:gd name="T2" fmla="*/ 5 w 5"/>
                <a:gd name="T3" fmla="*/ 22 h 22"/>
                <a:gd name="T4" fmla="*/ 5 w 5"/>
                <a:gd name="T5" fmla="*/ 0 h 22"/>
                <a:gd name="T6" fmla="*/ 0 w 5"/>
                <a:gd name="T7" fmla="*/ 1 h 22"/>
                <a:gd name="T8" fmla="*/ 0 w 5"/>
                <a:gd name="T9" fmla="*/ 22 h 22"/>
              </a:gdLst>
              <a:ahLst/>
              <a:cxnLst>
                <a:cxn ang="0">
                  <a:pos x="T0" y="T1"/>
                </a:cxn>
                <a:cxn ang="0">
                  <a:pos x="T2" y="T3"/>
                </a:cxn>
                <a:cxn ang="0">
                  <a:pos x="T4" y="T5"/>
                </a:cxn>
                <a:cxn ang="0">
                  <a:pos x="T6" y="T7"/>
                </a:cxn>
                <a:cxn ang="0">
                  <a:pos x="T8" y="T9"/>
                </a:cxn>
              </a:cxnLst>
              <a:rect l="0" t="0" r="r" b="b"/>
              <a:pathLst>
                <a:path w="5" h="22">
                  <a:moveTo>
                    <a:pt x="0" y="22"/>
                  </a:moveTo>
                  <a:cubicBezTo>
                    <a:pt x="2" y="22"/>
                    <a:pt x="4" y="22"/>
                    <a:pt x="5" y="22"/>
                  </a:cubicBezTo>
                  <a:cubicBezTo>
                    <a:pt x="5" y="0"/>
                    <a:pt x="5" y="0"/>
                    <a:pt x="5" y="0"/>
                  </a:cubicBezTo>
                  <a:cubicBezTo>
                    <a:pt x="4" y="0"/>
                    <a:pt x="2" y="1"/>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7" name="Freeform 186"/>
            <p:cNvSpPr>
              <a:spLocks/>
            </p:cNvSpPr>
            <p:nvPr/>
          </p:nvSpPr>
          <p:spPr bwMode="auto">
            <a:xfrm>
              <a:off x="1930400" y="2108201"/>
              <a:ext cx="9525" cy="42863"/>
            </a:xfrm>
            <a:custGeom>
              <a:avLst/>
              <a:gdLst>
                <a:gd name="T0" fmla="*/ 0 w 5"/>
                <a:gd name="T1" fmla="*/ 22 h 22"/>
                <a:gd name="T2" fmla="*/ 5 w 5"/>
                <a:gd name="T3" fmla="*/ 21 h 22"/>
                <a:gd name="T4" fmla="*/ 5 w 5"/>
                <a:gd name="T5" fmla="*/ 0 h 22"/>
                <a:gd name="T6" fmla="*/ 0 w 5"/>
                <a:gd name="T7" fmla="*/ 1 h 22"/>
                <a:gd name="T8" fmla="*/ 0 w 5"/>
                <a:gd name="T9" fmla="*/ 22 h 22"/>
              </a:gdLst>
              <a:ahLst/>
              <a:cxnLst>
                <a:cxn ang="0">
                  <a:pos x="T0" y="T1"/>
                </a:cxn>
                <a:cxn ang="0">
                  <a:pos x="T2" y="T3"/>
                </a:cxn>
                <a:cxn ang="0">
                  <a:pos x="T4" y="T5"/>
                </a:cxn>
                <a:cxn ang="0">
                  <a:pos x="T6" y="T7"/>
                </a:cxn>
                <a:cxn ang="0">
                  <a:pos x="T8" y="T9"/>
                </a:cxn>
              </a:cxnLst>
              <a:rect l="0" t="0" r="r" b="b"/>
              <a:pathLst>
                <a:path w="5" h="22">
                  <a:moveTo>
                    <a:pt x="0" y="22"/>
                  </a:moveTo>
                  <a:cubicBezTo>
                    <a:pt x="2" y="22"/>
                    <a:pt x="3" y="21"/>
                    <a:pt x="5" y="21"/>
                  </a:cubicBezTo>
                  <a:cubicBezTo>
                    <a:pt x="5" y="0"/>
                    <a:pt x="5" y="0"/>
                    <a:pt x="5" y="0"/>
                  </a:cubicBezTo>
                  <a:cubicBezTo>
                    <a:pt x="3" y="0"/>
                    <a:pt x="2" y="1"/>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8" name="Freeform 187"/>
            <p:cNvSpPr>
              <a:spLocks/>
            </p:cNvSpPr>
            <p:nvPr/>
          </p:nvSpPr>
          <p:spPr bwMode="auto">
            <a:xfrm>
              <a:off x="1908175" y="2114551"/>
              <a:ext cx="9525" cy="42863"/>
            </a:xfrm>
            <a:custGeom>
              <a:avLst/>
              <a:gdLst>
                <a:gd name="T0" fmla="*/ 0 w 5"/>
                <a:gd name="T1" fmla="*/ 22 h 22"/>
                <a:gd name="T2" fmla="*/ 5 w 5"/>
                <a:gd name="T3" fmla="*/ 21 h 22"/>
                <a:gd name="T4" fmla="*/ 5 w 5"/>
                <a:gd name="T5" fmla="*/ 0 h 22"/>
                <a:gd name="T6" fmla="*/ 0 w 5"/>
                <a:gd name="T7" fmla="*/ 1 h 22"/>
                <a:gd name="T8" fmla="*/ 0 w 5"/>
                <a:gd name="T9" fmla="*/ 22 h 22"/>
              </a:gdLst>
              <a:ahLst/>
              <a:cxnLst>
                <a:cxn ang="0">
                  <a:pos x="T0" y="T1"/>
                </a:cxn>
                <a:cxn ang="0">
                  <a:pos x="T2" y="T3"/>
                </a:cxn>
                <a:cxn ang="0">
                  <a:pos x="T4" y="T5"/>
                </a:cxn>
                <a:cxn ang="0">
                  <a:pos x="T6" y="T7"/>
                </a:cxn>
                <a:cxn ang="0">
                  <a:pos x="T8" y="T9"/>
                </a:cxn>
              </a:cxnLst>
              <a:rect l="0" t="0" r="r" b="b"/>
              <a:pathLst>
                <a:path w="5" h="22">
                  <a:moveTo>
                    <a:pt x="0" y="22"/>
                  </a:moveTo>
                  <a:cubicBezTo>
                    <a:pt x="2" y="22"/>
                    <a:pt x="3" y="21"/>
                    <a:pt x="5" y="21"/>
                  </a:cubicBezTo>
                  <a:cubicBezTo>
                    <a:pt x="5" y="0"/>
                    <a:pt x="5" y="0"/>
                    <a:pt x="5" y="0"/>
                  </a:cubicBezTo>
                  <a:cubicBezTo>
                    <a:pt x="3" y="0"/>
                    <a:pt x="2" y="0"/>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79" name="Freeform 188"/>
            <p:cNvSpPr>
              <a:spLocks/>
            </p:cNvSpPr>
            <p:nvPr/>
          </p:nvSpPr>
          <p:spPr bwMode="auto">
            <a:xfrm>
              <a:off x="1798637" y="2122488"/>
              <a:ext cx="9525" cy="42863"/>
            </a:xfrm>
            <a:custGeom>
              <a:avLst/>
              <a:gdLst>
                <a:gd name="T0" fmla="*/ 5 w 5"/>
                <a:gd name="T1" fmla="*/ 1 h 22"/>
                <a:gd name="T2" fmla="*/ 0 w 5"/>
                <a:gd name="T3" fmla="*/ 0 h 22"/>
                <a:gd name="T4" fmla="*/ 0 w 5"/>
                <a:gd name="T5" fmla="*/ 22 h 22"/>
                <a:gd name="T6" fmla="*/ 5 w 5"/>
                <a:gd name="T7" fmla="*/ 22 h 22"/>
                <a:gd name="T8" fmla="*/ 5 w 5"/>
                <a:gd name="T9" fmla="*/ 1 h 22"/>
              </a:gdLst>
              <a:ahLst/>
              <a:cxnLst>
                <a:cxn ang="0">
                  <a:pos x="T0" y="T1"/>
                </a:cxn>
                <a:cxn ang="0">
                  <a:pos x="T2" y="T3"/>
                </a:cxn>
                <a:cxn ang="0">
                  <a:pos x="T4" y="T5"/>
                </a:cxn>
                <a:cxn ang="0">
                  <a:pos x="T6" y="T7"/>
                </a:cxn>
                <a:cxn ang="0">
                  <a:pos x="T8" y="T9"/>
                </a:cxn>
              </a:cxnLst>
              <a:rect l="0" t="0" r="r" b="b"/>
              <a:pathLst>
                <a:path w="5" h="22">
                  <a:moveTo>
                    <a:pt x="5" y="1"/>
                  </a:moveTo>
                  <a:cubicBezTo>
                    <a:pt x="3" y="1"/>
                    <a:pt x="2" y="0"/>
                    <a:pt x="0" y="0"/>
                  </a:cubicBezTo>
                  <a:cubicBezTo>
                    <a:pt x="0" y="22"/>
                    <a:pt x="0" y="22"/>
                    <a:pt x="0" y="22"/>
                  </a:cubicBezTo>
                  <a:cubicBezTo>
                    <a:pt x="2" y="22"/>
                    <a:pt x="3" y="22"/>
                    <a:pt x="5" y="22"/>
                  </a:cubicBezTo>
                  <a:lnTo>
                    <a:pt x="5"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0" name="Oval 189"/>
            <p:cNvSpPr>
              <a:spLocks noChangeArrowheads="1"/>
            </p:cNvSpPr>
            <p:nvPr/>
          </p:nvSpPr>
          <p:spPr bwMode="auto">
            <a:xfrm>
              <a:off x="1590675" y="1703388"/>
              <a:ext cx="569912" cy="382588"/>
            </a:xfrm>
            <a:prstGeom prst="ellipse">
              <a:avLst/>
            </a:prstGeom>
            <a:solidFill>
              <a:srgbClr val="F5B9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1" name="Rectangle 190"/>
            <p:cNvSpPr>
              <a:spLocks noChangeArrowheads="1"/>
            </p:cNvSpPr>
            <p:nvPr/>
          </p:nvSpPr>
          <p:spPr bwMode="auto">
            <a:xfrm>
              <a:off x="1590675" y="1841501"/>
              <a:ext cx="569912" cy="53975"/>
            </a:xfrm>
            <a:prstGeom prst="rect">
              <a:avLst/>
            </a:prstGeom>
            <a:solidFill>
              <a:srgbClr val="F5B94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2" name="Oval 191"/>
            <p:cNvSpPr>
              <a:spLocks noChangeArrowheads="1"/>
            </p:cNvSpPr>
            <p:nvPr/>
          </p:nvSpPr>
          <p:spPr bwMode="auto">
            <a:xfrm>
              <a:off x="1590675" y="1651001"/>
              <a:ext cx="569912" cy="382588"/>
            </a:xfrm>
            <a:prstGeom prst="ellipse">
              <a:avLst/>
            </a:prstGeom>
            <a:solidFill>
              <a:srgbClr val="FAD9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3" name="Oval 192"/>
            <p:cNvSpPr>
              <a:spLocks noChangeArrowheads="1"/>
            </p:cNvSpPr>
            <p:nvPr/>
          </p:nvSpPr>
          <p:spPr bwMode="auto">
            <a:xfrm>
              <a:off x="1639887" y="1701801"/>
              <a:ext cx="471487" cy="282575"/>
            </a:xfrm>
            <a:prstGeom prst="ellipse">
              <a:avLst/>
            </a:pr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4" name="Freeform 193"/>
            <p:cNvSpPr>
              <a:spLocks/>
            </p:cNvSpPr>
            <p:nvPr/>
          </p:nvSpPr>
          <p:spPr bwMode="auto">
            <a:xfrm>
              <a:off x="1639887" y="1701801"/>
              <a:ext cx="254000" cy="282575"/>
            </a:xfrm>
            <a:custGeom>
              <a:avLst/>
              <a:gdLst>
                <a:gd name="T0" fmla="*/ 19 w 129"/>
                <a:gd name="T1" fmla="*/ 71 h 143"/>
                <a:gd name="T2" fmla="*/ 129 w 129"/>
                <a:gd name="T3" fmla="*/ 0 h 143"/>
                <a:gd name="T4" fmla="*/ 119 w 129"/>
                <a:gd name="T5" fmla="*/ 0 h 143"/>
                <a:gd name="T6" fmla="*/ 0 w 129"/>
                <a:gd name="T7" fmla="*/ 71 h 143"/>
                <a:gd name="T8" fmla="*/ 119 w 129"/>
                <a:gd name="T9" fmla="*/ 143 h 143"/>
                <a:gd name="T10" fmla="*/ 129 w 129"/>
                <a:gd name="T11" fmla="*/ 142 h 143"/>
                <a:gd name="T12" fmla="*/ 19 w 129"/>
                <a:gd name="T13" fmla="*/ 71 h 143"/>
              </a:gdLst>
              <a:ahLst/>
              <a:cxnLst>
                <a:cxn ang="0">
                  <a:pos x="T0" y="T1"/>
                </a:cxn>
                <a:cxn ang="0">
                  <a:pos x="T2" y="T3"/>
                </a:cxn>
                <a:cxn ang="0">
                  <a:pos x="T4" y="T5"/>
                </a:cxn>
                <a:cxn ang="0">
                  <a:pos x="T6" y="T7"/>
                </a:cxn>
                <a:cxn ang="0">
                  <a:pos x="T8" y="T9"/>
                </a:cxn>
                <a:cxn ang="0">
                  <a:pos x="T10" y="T11"/>
                </a:cxn>
                <a:cxn ang="0">
                  <a:pos x="T12" y="T13"/>
                </a:cxn>
              </a:cxnLst>
              <a:rect l="0" t="0" r="r" b="b"/>
              <a:pathLst>
                <a:path w="129" h="143">
                  <a:moveTo>
                    <a:pt x="19" y="71"/>
                  </a:moveTo>
                  <a:cubicBezTo>
                    <a:pt x="19" y="34"/>
                    <a:pt x="68" y="3"/>
                    <a:pt x="129" y="0"/>
                  </a:cubicBezTo>
                  <a:cubicBezTo>
                    <a:pt x="126" y="0"/>
                    <a:pt x="123" y="0"/>
                    <a:pt x="119" y="0"/>
                  </a:cubicBezTo>
                  <a:cubicBezTo>
                    <a:pt x="54" y="0"/>
                    <a:pt x="0" y="32"/>
                    <a:pt x="0" y="71"/>
                  </a:cubicBezTo>
                  <a:cubicBezTo>
                    <a:pt x="0" y="110"/>
                    <a:pt x="54" y="143"/>
                    <a:pt x="119" y="143"/>
                  </a:cubicBezTo>
                  <a:cubicBezTo>
                    <a:pt x="123" y="143"/>
                    <a:pt x="126" y="142"/>
                    <a:pt x="129" y="142"/>
                  </a:cubicBezTo>
                  <a:cubicBezTo>
                    <a:pt x="68" y="139"/>
                    <a:pt x="19" y="108"/>
                    <a:pt x="19" y="71"/>
                  </a:cubicBezTo>
                  <a:close/>
                </a:path>
              </a:pathLst>
            </a:custGeom>
            <a:solidFill>
              <a:srgbClr val="F5B9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5" name="Freeform 194"/>
            <p:cNvSpPr>
              <a:spLocks/>
            </p:cNvSpPr>
            <p:nvPr/>
          </p:nvSpPr>
          <p:spPr bwMode="auto">
            <a:xfrm>
              <a:off x="1760537" y="2020888"/>
              <a:ext cx="9525" cy="46038"/>
            </a:xfrm>
            <a:custGeom>
              <a:avLst/>
              <a:gdLst>
                <a:gd name="T0" fmla="*/ 5 w 5"/>
                <a:gd name="T1" fmla="*/ 2 h 23"/>
                <a:gd name="T2" fmla="*/ 0 w 5"/>
                <a:gd name="T3" fmla="*/ 0 h 23"/>
                <a:gd name="T4" fmla="*/ 0 w 5"/>
                <a:gd name="T5" fmla="*/ 22 h 23"/>
                <a:gd name="T6" fmla="*/ 5 w 5"/>
                <a:gd name="T7" fmla="*/ 23 h 23"/>
                <a:gd name="T8" fmla="*/ 5 w 5"/>
                <a:gd name="T9" fmla="*/ 2 h 23"/>
              </a:gdLst>
              <a:ahLst/>
              <a:cxnLst>
                <a:cxn ang="0">
                  <a:pos x="T0" y="T1"/>
                </a:cxn>
                <a:cxn ang="0">
                  <a:pos x="T2" y="T3"/>
                </a:cxn>
                <a:cxn ang="0">
                  <a:pos x="T4" y="T5"/>
                </a:cxn>
                <a:cxn ang="0">
                  <a:pos x="T6" y="T7"/>
                </a:cxn>
                <a:cxn ang="0">
                  <a:pos x="T8" y="T9"/>
                </a:cxn>
              </a:cxnLst>
              <a:rect l="0" t="0" r="r" b="b"/>
              <a:pathLst>
                <a:path w="5" h="23">
                  <a:moveTo>
                    <a:pt x="5" y="2"/>
                  </a:moveTo>
                  <a:cubicBezTo>
                    <a:pt x="3" y="1"/>
                    <a:pt x="2" y="1"/>
                    <a:pt x="0" y="0"/>
                  </a:cubicBezTo>
                  <a:cubicBezTo>
                    <a:pt x="0" y="22"/>
                    <a:pt x="0" y="22"/>
                    <a:pt x="0" y="22"/>
                  </a:cubicBezTo>
                  <a:cubicBezTo>
                    <a:pt x="2" y="22"/>
                    <a:pt x="3" y="22"/>
                    <a:pt x="5" y="23"/>
                  </a:cubicBezTo>
                  <a:lnTo>
                    <a:pt x="5" y="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6" name="Freeform 195"/>
            <p:cNvSpPr>
              <a:spLocks/>
            </p:cNvSpPr>
            <p:nvPr/>
          </p:nvSpPr>
          <p:spPr bwMode="auto">
            <a:xfrm>
              <a:off x="2135187" y="1919288"/>
              <a:ext cx="9525" cy="47625"/>
            </a:xfrm>
            <a:custGeom>
              <a:avLst/>
              <a:gdLst>
                <a:gd name="T0" fmla="*/ 0 w 5"/>
                <a:gd name="T1" fmla="*/ 24 h 24"/>
                <a:gd name="T2" fmla="*/ 5 w 5"/>
                <a:gd name="T3" fmla="*/ 15 h 24"/>
                <a:gd name="T4" fmla="*/ 5 w 5"/>
                <a:gd name="T5" fmla="*/ 0 h 24"/>
                <a:gd name="T6" fmla="*/ 0 w 5"/>
                <a:gd name="T7" fmla="*/ 7 h 24"/>
                <a:gd name="T8" fmla="*/ 0 w 5"/>
                <a:gd name="T9" fmla="*/ 24 h 24"/>
              </a:gdLst>
              <a:ahLst/>
              <a:cxnLst>
                <a:cxn ang="0">
                  <a:pos x="T0" y="T1"/>
                </a:cxn>
                <a:cxn ang="0">
                  <a:pos x="T2" y="T3"/>
                </a:cxn>
                <a:cxn ang="0">
                  <a:pos x="T4" y="T5"/>
                </a:cxn>
                <a:cxn ang="0">
                  <a:pos x="T6" y="T7"/>
                </a:cxn>
                <a:cxn ang="0">
                  <a:pos x="T8" y="T9"/>
                </a:cxn>
              </a:cxnLst>
              <a:rect l="0" t="0" r="r" b="b"/>
              <a:pathLst>
                <a:path w="5" h="24">
                  <a:moveTo>
                    <a:pt x="0" y="24"/>
                  </a:moveTo>
                  <a:cubicBezTo>
                    <a:pt x="2" y="21"/>
                    <a:pt x="3" y="18"/>
                    <a:pt x="5" y="15"/>
                  </a:cubicBezTo>
                  <a:cubicBezTo>
                    <a:pt x="5" y="0"/>
                    <a:pt x="5" y="0"/>
                    <a:pt x="5" y="0"/>
                  </a:cubicBezTo>
                  <a:cubicBezTo>
                    <a:pt x="3" y="2"/>
                    <a:pt x="1" y="4"/>
                    <a:pt x="0" y="7"/>
                  </a:cubicBezTo>
                  <a:lnTo>
                    <a:pt x="0" y="24"/>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7" name="Freeform 196"/>
            <p:cNvSpPr>
              <a:spLocks/>
            </p:cNvSpPr>
            <p:nvPr/>
          </p:nvSpPr>
          <p:spPr bwMode="auto">
            <a:xfrm>
              <a:off x="1782762" y="2027238"/>
              <a:ext cx="9525" cy="46038"/>
            </a:xfrm>
            <a:custGeom>
              <a:avLst/>
              <a:gdLst>
                <a:gd name="T0" fmla="*/ 5 w 5"/>
                <a:gd name="T1" fmla="*/ 1 h 23"/>
                <a:gd name="T2" fmla="*/ 0 w 5"/>
                <a:gd name="T3" fmla="*/ 0 h 23"/>
                <a:gd name="T4" fmla="*/ 0 w 5"/>
                <a:gd name="T5" fmla="*/ 21 h 23"/>
                <a:gd name="T6" fmla="*/ 5 w 5"/>
                <a:gd name="T7" fmla="*/ 23 h 23"/>
                <a:gd name="T8" fmla="*/ 5 w 5"/>
                <a:gd name="T9" fmla="*/ 1 h 23"/>
              </a:gdLst>
              <a:ahLst/>
              <a:cxnLst>
                <a:cxn ang="0">
                  <a:pos x="T0" y="T1"/>
                </a:cxn>
                <a:cxn ang="0">
                  <a:pos x="T2" y="T3"/>
                </a:cxn>
                <a:cxn ang="0">
                  <a:pos x="T4" y="T5"/>
                </a:cxn>
                <a:cxn ang="0">
                  <a:pos x="T6" y="T7"/>
                </a:cxn>
                <a:cxn ang="0">
                  <a:pos x="T8" y="T9"/>
                </a:cxn>
              </a:cxnLst>
              <a:rect l="0" t="0" r="r" b="b"/>
              <a:pathLst>
                <a:path w="5" h="23">
                  <a:moveTo>
                    <a:pt x="5" y="1"/>
                  </a:moveTo>
                  <a:cubicBezTo>
                    <a:pt x="4" y="1"/>
                    <a:pt x="2" y="1"/>
                    <a:pt x="0" y="0"/>
                  </a:cubicBezTo>
                  <a:cubicBezTo>
                    <a:pt x="0" y="21"/>
                    <a:pt x="0" y="21"/>
                    <a:pt x="0" y="21"/>
                  </a:cubicBezTo>
                  <a:cubicBezTo>
                    <a:pt x="2" y="22"/>
                    <a:pt x="4" y="22"/>
                    <a:pt x="5" y="23"/>
                  </a:cubicBezTo>
                  <a:lnTo>
                    <a:pt x="5"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8" name="Freeform 197"/>
            <p:cNvSpPr>
              <a:spLocks/>
            </p:cNvSpPr>
            <p:nvPr/>
          </p:nvSpPr>
          <p:spPr bwMode="auto">
            <a:xfrm>
              <a:off x="1827212" y="2035176"/>
              <a:ext cx="9525" cy="44450"/>
            </a:xfrm>
            <a:custGeom>
              <a:avLst/>
              <a:gdLst>
                <a:gd name="T0" fmla="*/ 5 w 5"/>
                <a:gd name="T1" fmla="*/ 1 h 22"/>
                <a:gd name="T2" fmla="*/ 0 w 5"/>
                <a:gd name="T3" fmla="*/ 0 h 22"/>
                <a:gd name="T4" fmla="*/ 0 w 5"/>
                <a:gd name="T5" fmla="*/ 21 h 22"/>
                <a:gd name="T6" fmla="*/ 5 w 5"/>
                <a:gd name="T7" fmla="*/ 22 h 22"/>
                <a:gd name="T8" fmla="*/ 5 w 5"/>
                <a:gd name="T9" fmla="*/ 1 h 22"/>
              </a:gdLst>
              <a:ahLst/>
              <a:cxnLst>
                <a:cxn ang="0">
                  <a:pos x="T0" y="T1"/>
                </a:cxn>
                <a:cxn ang="0">
                  <a:pos x="T2" y="T3"/>
                </a:cxn>
                <a:cxn ang="0">
                  <a:pos x="T4" y="T5"/>
                </a:cxn>
                <a:cxn ang="0">
                  <a:pos x="T6" y="T7"/>
                </a:cxn>
                <a:cxn ang="0">
                  <a:pos x="T8" y="T9"/>
                </a:cxn>
              </a:cxnLst>
              <a:rect l="0" t="0" r="r" b="b"/>
              <a:pathLst>
                <a:path w="5" h="22">
                  <a:moveTo>
                    <a:pt x="5" y="1"/>
                  </a:moveTo>
                  <a:cubicBezTo>
                    <a:pt x="3" y="0"/>
                    <a:pt x="1" y="0"/>
                    <a:pt x="0" y="0"/>
                  </a:cubicBezTo>
                  <a:cubicBezTo>
                    <a:pt x="0" y="21"/>
                    <a:pt x="0" y="21"/>
                    <a:pt x="0" y="21"/>
                  </a:cubicBezTo>
                  <a:cubicBezTo>
                    <a:pt x="1" y="22"/>
                    <a:pt x="3" y="22"/>
                    <a:pt x="5" y="22"/>
                  </a:cubicBezTo>
                  <a:lnTo>
                    <a:pt x="5"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89" name="Freeform 198"/>
            <p:cNvSpPr>
              <a:spLocks/>
            </p:cNvSpPr>
            <p:nvPr/>
          </p:nvSpPr>
          <p:spPr bwMode="auto">
            <a:xfrm>
              <a:off x="1806575" y="2033588"/>
              <a:ext cx="7937" cy="41275"/>
            </a:xfrm>
            <a:custGeom>
              <a:avLst/>
              <a:gdLst>
                <a:gd name="T0" fmla="*/ 4 w 4"/>
                <a:gd name="T1" fmla="*/ 0 h 21"/>
                <a:gd name="T2" fmla="*/ 0 w 4"/>
                <a:gd name="T3" fmla="*/ 0 h 21"/>
                <a:gd name="T4" fmla="*/ 0 w 4"/>
                <a:gd name="T5" fmla="*/ 21 h 21"/>
                <a:gd name="T6" fmla="*/ 4 w 4"/>
                <a:gd name="T7" fmla="*/ 21 h 21"/>
                <a:gd name="T8" fmla="*/ 4 w 4"/>
                <a:gd name="T9" fmla="*/ 0 h 21"/>
              </a:gdLst>
              <a:ahLst/>
              <a:cxnLst>
                <a:cxn ang="0">
                  <a:pos x="T0" y="T1"/>
                </a:cxn>
                <a:cxn ang="0">
                  <a:pos x="T2" y="T3"/>
                </a:cxn>
                <a:cxn ang="0">
                  <a:pos x="T4" y="T5"/>
                </a:cxn>
                <a:cxn ang="0">
                  <a:pos x="T6" y="T7"/>
                </a:cxn>
                <a:cxn ang="0">
                  <a:pos x="T8" y="T9"/>
                </a:cxn>
              </a:cxnLst>
              <a:rect l="0" t="0" r="r" b="b"/>
              <a:pathLst>
                <a:path w="4" h="21">
                  <a:moveTo>
                    <a:pt x="4" y="0"/>
                  </a:moveTo>
                  <a:cubicBezTo>
                    <a:pt x="3" y="0"/>
                    <a:pt x="1" y="0"/>
                    <a:pt x="0" y="0"/>
                  </a:cubicBezTo>
                  <a:cubicBezTo>
                    <a:pt x="0" y="21"/>
                    <a:pt x="0" y="21"/>
                    <a:pt x="0" y="21"/>
                  </a:cubicBezTo>
                  <a:cubicBezTo>
                    <a:pt x="1" y="21"/>
                    <a:pt x="3" y="21"/>
                    <a:pt x="4" y="21"/>
                  </a:cubicBezTo>
                  <a:lnTo>
                    <a:pt x="4" y="0"/>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0" name="Freeform 199"/>
            <p:cNvSpPr>
              <a:spLocks/>
            </p:cNvSpPr>
            <p:nvPr/>
          </p:nvSpPr>
          <p:spPr bwMode="auto">
            <a:xfrm>
              <a:off x="1717675" y="2006601"/>
              <a:ext cx="9525" cy="44450"/>
            </a:xfrm>
            <a:custGeom>
              <a:avLst/>
              <a:gdLst>
                <a:gd name="T0" fmla="*/ 5 w 5"/>
                <a:gd name="T1" fmla="*/ 2 h 23"/>
                <a:gd name="T2" fmla="*/ 0 w 5"/>
                <a:gd name="T3" fmla="*/ 0 h 23"/>
                <a:gd name="T4" fmla="*/ 0 w 5"/>
                <a:gd name="T5" fmla="*/ 21 h 23"/>
                <a:gd name="T6" fmla="*/ 5 w 5"/>
                <a:gd name="T7" fmla="*/ 23 h 23"/>
                <a:gd name="T8" fmla="*/ 5 w 5"/>
                <a:gd name="T9" fmla="*/ 2 h 23"/>
              </a:gdLst>
              <a:ahLst/>
              <a:cxnLst>
                <a:cxn ang="0">
                  <a:pos x="T0" y="T1"/>
                </a:cxn>
                <a:cxn ang="0">
                  <a:pos x="T2" y="T3"/>
                </a:cxn>
                <a:cxn ang="0">
                  <a:pos x="T4" y="T5"/>
                </a:cxn>
                <a:cxn ang="0">
                  <a:pos x="T6" y="T7"/>
                </a:cxn>
                <a:cxn ang="0">
                  <a:pos x="T8" y="T9"/>
                </a:cxn>
              </a:cxnLst>
              <a:rect l="0" t="0" r="r" b="b"/>
              <a:pathLst>
                <a:path w="5" h="23">
                  <a:moveTo>
                    <a:pt x="5" y="2"/>
                  </a:moveTo>
                  <a:cubicBezTo>
                    <a:pt x="3" y="2"/>
                    <a:pt x="2" y="1"/>
                    <a:pt x="0" y="0"/>
                  </a:cubicBezTo>
                  <a:cubicBezTo>
                    <a:pt x="0" y="21"/>
                    <a:pt x="0" y="21"/>
                    <a:pt x="0" y="21"/>
                  </a:cubicBezTo>
                  <a:cubicBezTo>
                    <a:pt x="2" y="22"/>
                    <a:pt x="3" y="23"/>
                    <a:pt x="5" y="23"/>
                  </a:cubicBezTo>
                  <a:lnTo>
                    <a:pt x="5" y="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1" name="Freeform 200"/>
            <p:cNvSpPr>
              <a:spLocks/>
            </p:cNvSpPr>
            <p:nvPr/>
          </p:nvSpPr>
          <p:spPr bwMode="auto">
            <a:xfrm>
              <a:off x="1738312" y="2016126"/>
              <a:ext cx="11112" cy="44450"/>
            </a:xfrm>
            <a:custGeom>
              <a:avLst/>
              <a:gdLst>
                <a:gd name="T0" fmla="*/ 5 w 5"/>
                <a:gd name="T1" fmla="*/ 2 h 23"/>
                <a:gd name="T2" fmla="*/ 0 w 5"/>
                <a:gd name="T3" fmla="*/ 0 h 23"/>
                <a:gd name="T4" fmla="*/ 0 w 5"/>
                <a:gd name="T5" fmla="*/ 21 h 23"/>
                <a:gd name="T6" fmla="*/ 5 w 5"/>
                <a:gd name="T7" fmla="*/ 23 h 23"/>
                <a:gd name="T8" fmla="*/ 5 w 5"/>
                <a:gd name="T9" fmla="*/ 2 h 23"/>
              </a:gdLst>
              <a:ahLst/>
              <a:cxnLst>
                <a:cxn ang="0">
                  <a:pos x="T0" y="T1"/>
                </a:cxn>
                <a:cxn ang="0">
                  <a:pos x="T2" y="T3"/>
                </a:cxn>
                <a:cxn ang="0">
                  <a:pos x="T4" y="T5"/>
                </a:cxn>
                <a:cxn ang="0">
                  <a:pos x="T6" y="T7"/>
                </a:cxn>
                <a:cxn ang="0">
                  <a:pos x="T8" y="T9"/>
                </a:cxn>
              </a:cxnLst>
              <a:rect l="0" t="0" r="r" b="b"/>
              <a:pathLst>
                <a:path w="5" h="23">
                  <a:moveTo>
                    <a:pt x="5" y="2"/>
                  </a:moveTo>
                  <a:cubicBezTo>
                    <a:pt x="3" y="1"/>
                    <a:pt x="2" y="0"/>
                    <a:pt x="0" y="0"/>
                  </a:cubicBezTo>
                  <a:cubicBezTo>
                    <a:pt x="0" y="21"/>
                    <a:pt x="0" y="21"/>
                    <a:pt x="0" y="21"/>
                  </a:cubicBezTo>
                  <a:cubicBezTo>
                    <a:pt x="2" y="21"/>
                    <a:pt x="3" y="22"/>
                    <a:pt x="5" y="23"/>
                  </a:cubicBezTo>
                  <a:lnTo>
                    <a:pt x="5" y="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2" name="Freeform 201"/>
            <p:cNvSpPr>
              <a:spLocks/>
            </p:cNvSpPr>
            <p:nvPr/>
          </p:nvSpPr>
          <p:spPr bwMode="auto">
            <a:xfrm>
              <a:off x="2089150" y="1966913"/>
              <a:ext cx="11112" cy="47625"/>
            </a:xfrm>
            <a:custGeom>
              <a:avLst/>
              <a:gdLst>
                <a:gd name="T0" fmla="*/ 0 w 5"/>
                <a:gd name="T1" fmla="*/ 24 h 24"/>
                <a:gd name="T2" fmla="*/ 5 w 5"/>
                <a:gd name="T3" fmla="*/ 20 h 24"/>
                <a:gd name="T4" fmla="*/ 5 w 5"/>
                <a:gd name="T5" fmla="*/ 0 h 24"/>
                <a:gd name="T6" fmla="*/ 0 w 5"/>
                <a:gd name="T7" fmla="*/ 4 h 24"/>
                <a:gd name="T8" fmla="*/ 0 w 5"/>
                <a:gd name="T9" fmla="*/ 24 h 24"/>
              </a:gdLst>
              <a:ahLst/>
              <a:cxnLst>
                <a:cxn ang="0">
                  <a:pos x="T0" y="T1"/>
                </a:cxn>
                <a:cxn ang="0">
                  <a:pos x="T2" y="T3"/>
                </a:cxn>
                <a:cxn ang="0">
                  <a:pos x="T4" y="T5"/>
                </a:cxn>
                <a:cxn ang="0">
                  <a:pos x="T6" y="T7"/>
                </a:cxn>
                <a:cxn ang="0">
                  <a:pos x="T8" y="T9"/>
                </a:cxn>
              </a:cxnLst>
              <a:rect l="0" t="0" r="r" b="b"/>
              <a:pathLst>
                <a:path w="5" h="24">
                  <a:moveTo>
                    <a:pt x="0" y="24"/>
                  </a:moveTo>
                  <a:cubicBezTo>
                    <a:pt x="2" y="23"/>
                    <a:pt x="4" y="21"/>
                    <a:pt x="5" y="20"/>
                  </a:cubicBezTo>
                  <a:cubicBezTo>
                    <a:pt x="5" y="0"/>
                    <a:pt x="5" y="0"/>
                    <a:pt x="5" y="0"/>
                  </a:cubicBezTo>
                  <a:cubicBezTo>
                    <a:pt x="4" y="2"/>
                    <a:pt x="2" y="3"/>
                    <a:pt x="0" y="4"/>
                  </a:cubicBezTo>
                  <a:lnTo>
                    <a:pt x="0" y="24"/>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3" name="Freeform 202"/>
            <p:cNvSpPr>
              <a:spLocks/>
            </p:cNvSpPr>
            <p:nvPr/>
          </p:nvSpPr>
          <p:spPr bwMode="auto">
            <a:xfrm>
              <a:off x="2112962" y="1946276"/>
              <a:ext cx="7937" cy="47625"/>
            </a:xfrm>
            <a:custGeom>
              <a:avLst/>
              <a:gdLst>
                <a:gd name="T0" fmla="*/ 0 w 4"/>
                <a:gd name="T1" fmla="*/ 24 h 24"/>
                <a:gd name="T2" fmla="*/ 4 w 4"/>
                <a:gd name="T3" fmla="*/ 18 h 24"/>
                <a:gd name="T4" fmla="*/ 4 w 4"/>
                <a:gd name="T5" fmla="*/ 0 h 24"/>
                <a:gd name="T6" fmla="*/ 0 w 4"/>
                <a:gd name="T7" fmla="*/ 5 h 24"/>
                <a:gd name="T8" fmla="*/ 0 w 4"/>
                <a:gd name="T9" fmla="*/ 24 h 24"/>
              </a:gdLst>
              <a:ahLst/>
              <a:cxnLst>
                <a:cxn ang="0">
                  <a:pos x="T0" y="T1"/>
                </a:cxn>
                <a:cxn ang="0">
                  <a:pos x="T2" y="T3"/>
                </a:cxn>
                <a:cxn ang="0">
                  <a:pos x="T4" y="T5"/>
                </a:cxn>
                <a:cxn ang="0">
                  <a:pos x="T6" y="T7"/>
                </a:cxn>
                <a:cxn ang="0">
                  <a:pos x="T8" y="T9"/>
                </a:cxn>
              </a:cxnLst>
              <a:rect l="0" t="0" r="r" b="b"/>
              <a:pathLst>
                <a:path w="4" h="24">
                  <a:moveTo>
                    <a:pt x="0" y="24"/>
                  </a:moveTo>
                  <a:cubicBezTo>
                    <a:pt x="1" y="22"/>
                    <a:pt x="3" y="20"/>
                    <a:pt x="4" y="18"/>
                  </a:cubicBezTo>
                  <a:cubicBezTo>
                    <a:pt x="4" y="0"/>
                    <a:pt x="4" y="0"/>
                    <a:pt x="4" y="0"/>
                  </a:cubicBezTo>
                  <a:cubicBezTo>
                    <a:pt x="3" y="2"/>
                    <a:pt x="1" y="3"/>
                    <a:pt x="0" y="5"/>
                  </a:cubicBezTo>
                  <a:lnTo>
                    <a:pt x="0" y="24"/>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4" name="Freeform 203"/>
            <p:cNvSpPr>
              <a:spLocks/>
            </p:cNvSpPr>
            <p:nvPr/>
          </p:nvSpPr>
          <p:spPr bwMode="auto">
            <a:xfrm>
              <a:off x="1652587" y="1966913"/>
              <a:ext cx="7937" cy="47625"/>
            </a:xfrm>
            <a:custGeom>
              <a:avLst/>
              <a:gdLst>
                <a:gd name="T0" fmla="*/ 4 w 4"/>
                <a:gd name="T1" fmla="*/ 24 h 24"/>
                <a:gd name="T2" fmla="*/ 4 w 4"/>
                <a:gd name="T3" fmla="*/ 4 h 24"/>
                <a:gd name="T4" fmla="*/ 0 w 4"/>
                <a:gd name="T5" fmla="*/ 0 h 24"/>
                <a:gd name="T6" fmla="*/ 0 w 4"/>
                <a:gd name="T7" fmla="*/ 20 h 24"/>
                <a:gd name="T8" fmla="*/ 4 w 4"/>
                <a:gd name="T9" fmla="*/ 24 h 24"/>
              </a:gdLst>
              <a:ahLst/>
              <a:cxnLst>
                <a:cxn ang="0">
                  <a:pos x="T0" y="T1"/>
                </a:cxn>
                <a:cxn ang="0">
                  <a:pos x="T2" y="T3"/>
                </a:cxn>
                <a:cxn ang="0">
                  <a:pos x="T4" y="T5"/>
                </a:cxn>
                <a:cxn ang="0">
                  <a:pos x="T6" y="T7"/>
                </a:cxn>
                <a:cxn ang="0">
                  <a:pos x="T8" y="T9"/>
                </a:cxn>
              </a:cxnLst>
              <a:rect l="0" t="0" r="r" b="b"/>
              <a:pathLst>
                <a:path w="4" h="24">
                  <a:moveTo>
                    <a:pt x="4" y="24"/>
                  </a:moveTo>
                  <a:cubicBezTo>
                    <a:pt x="4" y="4"/>
                    <a:pt x="4" y="4"/>
                    <a:pt x="4" y="4"/>
                  </a:cubicBezTo>
                  <a:cubicBezTo>
                    <a:pt x="3" y="3"/>
                    <a:pt x="1" y="2"/>
                    <a:pt x="0" y="0"/>
                  </a:cubicBezTo>
                  <a:cubicBezTo>
                    <a:pt x="0" y="20"/>
                    <a:pt x="0" y="20"/>
                    <a:pt x="0" y="20"/>
                  </a:cubicBezTo>
                  <a:cubicBezTo>
                    <a:pt x="1" y="21"/>
                    <a:pt x="3" y="23"/>
                    <a:pt x="4" y="24"/>
                  </a:cubicBez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5" name="Freeform 204"/>
            <p:cNvSpPr>
              <a:spLocks/>
            </p:cNvSpPr>
            <p:nvPr/>
          </p:nvSpPr>
          <p:spPr bwMode="auto">
            <a:xfrm>
              <a:off x="1695450" y="1995488"/>
              <a:ext cx="9525" cy="46038"/>
            </a:xfrm>
            <a:custGeom>
              <a:avLst/>
              <a:gdLst>
                <a:gd name="T0" fmla="*/ 5 w 5"/>
                <a:gd name="T1" fmla="*/ 3 h 23"/>
                <a:gd name="T2" fmla="*/ 0 w 5"/>
                <a:gd name="T3" fmla="*/ 0 h 23"/>
                <a:gd name="T4" fmla="*/ 0 w 5"/>
                <a:gd name="T5" fmla="*/ 21 h 23"/>
                <a:gd name="T6" fmla="*/ 5 w 5"/>
                <a:gd name="T7" fmla="*/ 23 h 23"/>
                <a:gd name="T8" fmla="*/ 5 w 5"/>
                <a:gd name="T9" fmla="*/ 3 h 23"/>
              </a:gdLst>
              <a:ahLst/>
              <a:cxnLst>
                <a:cxn ang="0">
                  <a:pos x="T0" y="T1"/>
                </a:cxn>
                <a:cxn ang="0">
                  <a:pos x="T2" y="T3"/>
                </a:cxn>
                <a:cxn ang="0">
                  <a:pos x="T4" y="T5"/>
                </a:cxn>
                <a:cxn ang="0">
                  <a:pos x="T6" y="T7"/>
                </a:cxn>
                <a:cxn ang="0">
                  <a:pos x="T8" y="T9"/>
                </a:cxn>
              </a:cxnLst>
              <a:rect l="0" t="0" r="r" b="b"/>
              <a:pathLst>
                <a:path w="5" h="23">
                  <a:moveTo>
                    <a:pt x="5" y="3"/>
                  </a:moveTo>
                  <a:cubicBezTo>
                    <a:pt x="3" y="2"/>
                    <a:pt x="1" y="1"/>
                    <a:pt x="0" y="0"/>
                  </a:cubicBezTo>
                  <a:cubicBezTo>
                    <a:pt x="0" y="21"/>
                    <a:pt x="0" y="21"/>
                    <a:pt x="0" y="21"/>
                  </a:cubicBezTo>
                  <a:cubicBezTo>
                    <a:pt x="1" y="21"/>
                    <a:pt x="3" y="22"/>
                    <a:pt x="5" y="23"/>
                  </a:cubicBezTo>
                  <a:lnTo>
                    <a:pt x="5" y="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6" name="Freeform 206"/>
            <p:cNvSpPr>
              <a:spLocks/>
            </p:cNvSpPr>
            <p:nvPr/>
          </p:nvSpPr>
          <p:spPr bwMode="auto">
            <a:xfrm>
              <a:off x="1673225" y="1982789"/>
              <a:ext cx="11112" cy="46038"/>
            </a:xfrm>
            <a:custGeom>
              <a:avLst/>
              <a:gdLst>
                <a:gd name="T0" fmla="*/ 5 w 5"/>
                <a:gd name="T1" fmla="*/ 3 h 24"/>
                <a:gd name="T2" fmla="*/ 0 w 5"/>
                <a:gd name="T3" fmla="*/ 0 h 24"/>
                <a:gd name="T4" fmla="*/ 0 w 5"/>
                <a:gd name="T5" fmla="*/ 21 h 24"/>
                <a:gd name="T6" fmla="*/ 5 w 5"/>
                <a:gd name="T7" fmla="*/ 24 h 24"/>
                <a:gd name="T8" fmla="*/ 5 w 5"/>
                <a:gd name="T9" fmla="*/ 3 h 24"/>
              </a:gdLst>
              <a:ahLst/>
              <a:cxnLst>
                <a:cxn ang="0">
                  <a:pos x="T0" y="T1"/>
                </a:cxn>
                <a:cxn ang="0">
                  <a:pos x="T2" y="T3"/>
                </a:cxn>
                <a:cxn ang="0">
                  <a:pos x="T4" y="T5"/>
                </a:cxn>
                <a:cxn ang="0">
                  <a:pos x="T6" y="T7"/>
                </a:cxn>
                <a:cxn ang="0">
                  <a:pos x="T8" y="T9"/>
                </a:cxn>
              </a:cxnLst>
              <a:rect l="0" t="0" r="r" b="b"/>
              <a:pathLst>
                <a:path w="5" h="24">
                  <a:moveTo>
                    <a:pt x="5" y="3"/>
                  </a:moveTo>
                  <a:cubicBezTo>
                    <a:pt x="3" y="2"/>
                    <a:pt x="1" y="1"/>
                    <a:pt x="0" y="0"/>
                  </a:cubicBezTo>
                  <a:cubicBezTo>
                    <a:pt x="0" y="21"/>
                    <a:pt x="0" y="21"/>
                    <a:pt x="0" y="21"/>
                  </a:cubicBezTo>
                  <a:cubicBezTo>
                    <a:pt x="1" y="22"/>
                    <a:pt x="3" y="23"/>
                    <a:pt x="5" y="24"/>
                  </a:cubicBezTo>
                  <a:lnTo>
                    <a:pt x="5" y="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7" name="Freeform 207"/>
            <p:cNvSpPr>
              <a:spLocks/>
            </p:cNvSpPr>
            <p:nvPr/>
          </p:nvSpPr>
          <p:spPr bwMode="auto">
            <a:xfrm>
              <a:off x="1871662" y="2036764"/>
              <a:ext cx="9525" cy="44450"/>
            </a:xfrm>
            <a:custGeom>
              <a:avLst/>
              <a:gdLst>
                <a:gd name="T0" fmla="*/ 5 w 5"/>
                <a:gd name="T1" fmla="*/ 22 h 22"/>
                <a:gd name="T2" fmla="*/ 5 w 5"/>
                <a:gd name="T3" fmla="*/ 0 h 22"/>
                <a:gd name="T4" fmla="*/ 2 w 5"/>
                <a:gd name="T5" fmla="*/ 1 h 22"/>
                <a:gd name="T6" fmla="*/ 0 w 5"/>
                <a:gd name="T7" fmla="*/ 0 h 22"/>
                <a:gd name="T8" fmla="*/ 0 w 5"/>
                <a:gd name="T9" fmla="*/ 22 h 22"/>
                <a:gd name="T10" fmla="*/ 2 w 5"/>
                <a:gd name="T11" fmla="*/ 22 h 22"/>
                <a:gd name="T12" fmla="*/ 5 w 5"/>
                <a:gd name="T13" fmla="*/ 22 h 22"/>
              </a:gdLst>
              <a:ahLst/>
              <a:cxnLst>
                <a:cxn ang="0">
                  <a:pos x="T0" y="T1"/>
                </a:cxn>
                <a:cxn ang="0">
                  <a:pos x="T2" y="T3"/>
                </a:cxn>
                <a:cxn ang="0">
                  <a:pos x="T4" y="T5"/>
                </a:cxn>
                <a:cxn ang="0">
                  <a:pos x="T6" y="T7"/>
                </a:cxn>
                <a:cxn ang="0">
                  <a:pos x="T8" y="T9"/>
                </a:cxn>
                <a:cxn ang="0">
                  <a:pos x="T10" y="T11"/>
                </a:cxn>
                <a:cxn ang="0">
                  <a:pos x="T12" y="T13"/>
                </a:cxn>
              </a:cxnLst>
              <a:rect l="0" t="0" r="r" b="b"/>
              <a:pathLst>
                <a:path w="5" h="22">
                  <a:moveTo>
                    <a:pt x="5" y="22"/>
                  </a:moveTo>
                  <a:cubicBezTo>
                    <a:pt x="5" y="0"/>
                    <a:pt x="5" y="0"/>
                    <a:pt x="5" y="0"/>
                  </a:cubicBezTo>
                  <a:cubicBezTo>
                    <a:pt x="4" y="0"/>
                    <a:pt x="3" y="1"/>
                    <a:pt x="2" y="1"/>
                  </a:cubicBezTo>
                  <a:cubicBezTo>
                    <a:pt x="2" y="1"/>
                    <a:pt x="1" y="0"/>
                    <a:pt x="0" y="0"/>
                  </a:cubicBezTo>
                  <a:cubicBezTo>
                    <a:pt x="0" y="22"/>
                    <a:pt x="0" y="22"/>
                    <a:pt x="0" y="22"/>
                  </a:cubicBezTo>
                  <a:cubicBezTo>
                    <a:pt x="1" y="22"/>
                    <a:pt x="2" y="22"/>
                    <a:pt x="2" y="22"/>
                  </a:cubicBezTo>
                  <a:cubicBezTo>
                    <a:pt x="3" y="22"/>
                    <a:pt x="4" y="22"/>
                    <a:pt x="5" y="22"/>
                  </a:cubicBez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8" name="Freeform 208"/>
            <p:cNvSpPr>
              <a:spLocks/>
            </p:cNvSpPr>
            <p:nvPr/>
          </p:nvSpPr>
          <p:spPr bwMode="auto">
            <a:xfrm>
              <a:off x="2046287" y="1995489"/>
              <a:ext cx="9525" cy="46038"/>
            </a:xfrm>
            <a:custGeom>
              <a:avLst/>
              <a:gdLst>
                <a:gd name="T0" fmla="*/ 0 w 5"/>
                <a:gd name="T1" fmla="*/ 23 h 23"/>
                <a:gd name="T2" fmla="*/ 5 w 5"/>
                <a:gd name="T3" fmla="*/ 21 h 23"/>
                <a:gd name="T4" fmla="*/ 5 w 5"/>
                <a:gd name="T5" fmla="*/ 0 h 23"/>
                <a:gd name="T6" fmla="*/ 0 w 5"/>
                <a:gd name="T7" fmla="*/ 3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2" y="22"/>
                    <a:pt x="3" y="21"/>
                    <a:pt x="5" y="21"/>
                  </a:cubicBezTo>
                  <a:cubicBezTo>
                    <a:pt x="5" y="0"/>
                    <a:pt x="5" y="0"/>
                    <a:pt x="5" y="0"/>
                  </a:cubicBezTo>
                  <a:cubicBezTo>
                    <a:pt x="3" y="1"/>
                    <a:pt x="2" y="2"/>
                    <a:pt x="0" y="3"/>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99" name="Freeform 209"/>
            <p:cNvSpPr>
              <a:spLocks/>
            </p:cNvSpPr>
            <p:nvPr/>
          </p:nvSpPr>
          <p:spPr bwMode="auto">
            <a:xfrm>
              <a:off x="2068512" y="1982789"/>
              <a:ext cx="9525" cy="46038"/>
            </a:xfrm>
            <a:custGeom>
              <a:avLst/>
              <a:gdLst>
                <a:gd name="T0" fmla="*/ 0 w 5"/>
                <a:gd name="T1" fmla="*/ 24 h 24"/>
                <a:gd name="T2" fmla="*/ 5 w 5"/>
                <a:gd name="T3" fmla="*/ 21 h 24"/>
                <a:gd name="T4" fmla="*/ 5 w 5"/>
                <a:gd name="T5" fmla="*/ 0 h 24"/>
                <a:gd name="T6" fmla="*/ 0 w 5"/>
                <a:gd name="T7" fmla="*/ 3 h 24"/>
                <a:gd name="T8" fmla="*/ 0 w 5"/>
                <a:gd name="T9" fmla="*/ 24 h 24"/>
              </a:gdLst>
              <a:ahLst/>
              <a:cxnLst>
                <a:cxn ang="0">
                  <a:pos x="T0" y="T1"/>
                </a:cxn>
                <a:cxn ang="0">
                  <a:pos x="T2" y="T3"/>
                </a:cxn>
                <a:cxn ang="0">
                  <a:pos x="T4" y="T5"/>
                </a:cxn>
                <a:cxn ang="0">
                  <a:pos x="T6" y="T7"/>
                </a:cxn>
                <a:cxn ang="0">
                  <a:pos x="T8" y="T9"/>
                </a:cxn>
              </a:cxnLst>
              <a:rect l="0" t="0" r="r" b="b"/>
              <a:pathLst>
                <a:path w="5" h="24">
                  <a:moveTo>
                    <a:pt x="0" y="24"/>
                  </a:moveTo>
                  <a:cubicBezTo>
                    <a:pt x="2" y="23"/>
                    <a:pt x="4" y="22"/>
                    <a:pt x="5" y="21"/>
                  </a:cubicBezTo>
                  <a:cubicBezTo>
                    <a:pt x="5" y="0"/>
                    <a:pt x="5" y="0"/>
                    <a:pt x="5" y="0"/>
                  </a:cubicBezTo>
                  <a:cubicBezTo>
                    <a:pt x="4" y="1"/>
                    <a:pt x="2" y="2"/>
                    <a:pt x="0" y="3"/>
                  </a:cubicBezTo>
                  <a:lnTo>
                    <a:pt x="0" y="24"/>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0" name="Freeform 210"/>
            <p:cNvSpPr>
              <a:spLocks/>
            </p:cNvSpPr>
            <p:nvPr/>
          </p:nvSpPr>
          <p:spPr bwMode="auto">
            <a:xfrm>
              <a:off x="2024062" y="2006601"/>
              <a:ext cx="11112" cy="44450"/>
            </a:xfrm>
            <a:custGeom>
              <a:avLst/>
              <a:gdLst>
                <a:gd name="T0" fmla="*/ 0 w 5"/>
                <a:gd name="T1" fmla="*/ 23 h 23"/>
                <a:gd name="T2" fmla="*/ 5 w 5"/>
                <a:gd name="T3" fmla="*/ 21 h 23"/>
                <a:gd name="T4" fmla="*/ 5 w 5"/>
                <a:gd name="T5" fmla="*/ 0 h 23"/>
                <a:gd name="T6" fmla="*/ 0 w 5"/>
                <a:gd name="T7" fmla="*/ 2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2" y="23"/>
                    <a:pt x="3" y="22"/>
                    <a:pt x="5" y="21"/>
                  </a:cubicBezTo>
                  <a:cubicBezTo>
                    <a:pt x="5" y="0"/>
                    <a:pt x="5" y="0"/>
                    <a:pt x="5" y="0"/>
                  </a:cubicBezTo>
                  <a:cubicBezTo>
                    <a:pt x="3" y="1"/>
                    <a:pt x="2" y="2"/>
                    <a:pt x="0" y="2"/>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1" name="Freeform 211"/>
            <p:cNvSpPr>
              <a:spLocks/>
            </p:cNvSpPr>
            <p:nvPr/>
          </p:nvSpPr>
          <p:spPr bwMode="auto">
            <a:xfrm>
              <a:off x="1628775" y="1946276"/>
              <a:ext cx="9525" cy="47625"/>
            </a:xfrm>
            <a:custGeom>
              <a:avLst/>
              <a:gdLst>
                <a:gd name="T0" fmla="*/ 0 w 5"/>
                <a:gd name="T1" fmla="*/ 18 h 24"/>
                <a:gd name="T2" fmla="*/ 5 w 5"/>
                <a:gd name="T3" fmla="*/ 24 h 24"/>
                <a:gd name="T4" fmla="*/ 5 w 5"/>
                <a:gd name="T5" fmla="*/ 5 h 24"/>
                <a:gd name="T6" fmla="*/ 0 w 5"/>
                <a:gd name="T7" fmla="*/ 0 h 24"/>
                <a:gd name="T8" fmla="*/ 0 w 5"/>
                <a:gd name="T9" fmla="*/ 18 h 24"/>
              </a:gdLst>
              <a:ahLst/>
              <a:cxnLst>
                <a:cxn ang="0">
                  <a:pos x="T0" y="T1"/>
                </a:cxn>
                <a:cxn ang="0">
                  <a:pos x="T2" y="T3"/>
                </a:cxn>
                <a:cxn ang="0">
                  <a:pos x="T4" y="T5"/>
                </a:cxn>
                <a:cxn ang="0">
                  <a:pos x="T6" y="T7"/>
                </a:cxn>
                <a:cxn ang="0">
                  <a:pos x="T8" y="T9"/>
                </a:cxn>
              </a:cxnLst>
              <a:rect l="0" t="0" r="r" b="b"/>
              <a:pathLst>
                <a:path w="5" h="24">
                  <a:moveTo>
                    <a:pt x="0" y="18"/>
                  </a:moveTo>
                  <a:cubicBezTo>
                    <a:pt x="2" y="20"/>
                    <a:pt x="4" y="22"/>
                    <a:pt x="5" y="24"/>
                  </a:cubicBezTo>
                  <a:cubicBezTo>
                    <a:pt x="5" y="5"/>
                    <a:pt x="5" y="5"/>
                    <a:pt x="5" y="5"/>
                  </a:cubicBezTo>
                  <a:cubicBezTo>
                    <a:pt x="4" y="3"/>
                    <a:pt x="2" y="2"/>
                    <a:pt x="0" y="0"/>
                  </a:cubicBezTo>
                  <a:lnTo>
                    <a:pt x="0" y="18"/>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2" name="Freeform 212"/>
            <p:cNvSpPr>
              <a:spLocks/>
            </p:cNvSpPr>
            <p:nvPr/>
          </p:nvSpPr>
          <p:spPr bwMode="auto">
            <a:xfrm>
              <a:off x="1606550" y="1919289"/>
              <a:ext cx="9525" cy="47625"/>
            </a:xfrm>
            <a:custGeom>
              <a:avLst/>
              <a:gdLst>
                <a:gd name="T0" fmla="*/ 0 w 5"/>
                <a:gd name="T1" fmla="*/ 15 h 24"/>
                <a:gd name="T2" fmla="*/ 5 w 5"/>
                <a:gd name="T3" fmla="*/ 24 h 24"/>
                <a:gd name="T4" fmla="*/ 5 w 5"/>
                <a:gd name="T5" fmla="*/ 7 h 24"/>
                <a:gd name="T6" fmla="*/ 0 w 5"/>
                <a:gd name="T7" fmla="*/ 0 h 24"/>
                <a:gd name="T8" fmla="*/ 0 w 5"/>
                <a:gd name="T9" fmla="*/ 15 h 24"/>
              </a:gdLst>
              <a:ahLst/>
              <a:cxnLst>
                <a:cxn ang="0">
                  <a:pos x="T0" y="T1"/>
                </a:cxn>
                <a:cxn ang="0">
                  <a:pos x="T2" y="T3"/>
                </a:cxn>
                <a:cxn ang="0">
                  <a:pos x="T4" y="T5"/>
                </a:cxn>
                <a:cxn ang="0">
                  <a:pos x="T6" y="T7"/>
                </a:cxn>
                <a:cxn ang="0">
                  <a:pos x="T8" y="T9"/>
                </a:cxn>
              </a:cxnLst>
              <a:rect l="0" t="0" r="r" b="b"/>
              <a:pathLst>
                <a:path w="5" h="24">
                  <a:moveTo>
                    <a:pt x="0" y="15"/>
                  </a:moveTo>
                  <a:cubicBezTo>
                    <a:pt x="2" y="18"/>
                    <a:pt x="3" y="21"/>
                    <a:pt x="5" y="24"/>
                  </a:cubicBezTo>
                  <a:cubicBezTo>
                    <a:pt x="5" y="7"/>
                    <a:pt x="5" y="7"/>
                    <a:pt x="5" y="7"/>
                  </a:cubicBezTo>
                  <a:cubicBezTo>
                    <a:pt x="3" y="4"/>
                    <a:pt x="2" y="2"/>
                    <a:pt x="0" y="0"/>
                  </a:cubicBezTo>
                  <a:lnTo>
                    <a:pt x="0" y="15"/>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3" name="Freeform 213"/>
            <p:cNvSpPr>
              <a:spLocks/>
            </p:cNvSpPr>
            <p:nvPr/>
          </p:nvSpPr>
          <p:spPr bwMode="auto">
            <a:xfrm>
              <a:off x="2003425" y="2016126"/>
              <a:ext cx="9525" cy="44450"/>
            </a:xfrm>
            <a:custGeom>
              <a:avLst/>
              <a:gdLst>
                <a:gd name="T0" fmla="*/ 0 w 5"/>
                <a:gd name="T1" fmla="*/ 23 h 23"/>
                <a:gd name="T2" fmla="*/ 5 w 5"/>
                <a:gd name="T3" fmla="*/ 21 h 23"/>
                <a:gd name="T4" fmla="*/ 5 w 5"/>
                <a:gd name="T5" fmla="*/ 0 h 23"/>
                <a:gd name="T6" fmla="*/ 0 w 5"/>
                <a:gd name="T7" fmla="*/ 2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1" y="22"/>
                    <a:pt x="3" y="21"/>
                    <a:pt x="5" y="21"/>
                  </a:cubicBezTo>
                  <a:cubicBezTo>
                    <a:pt x="5" y="0"/>
                    <a:pt x="5" y="0"/>
                    <a:pt x="5" y="0"/>
                  </a:cubicBezTo>
                  <a:cubicBezTo>
                    <a:pt x="3" y="0"/>
                    <a:pt x="1" y="1"/>
                    <a:pt x="0" y="2"/>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4" name="Freeform 214"/>
            <p:cNvSpPr>
              <a:spLocks/>
            </p:cNvSpPr>
            <p:nvPr/>
          </p:nvSpPr>
          <p:spPr bwMode="auto">
            <a:xfrm>
              <a:off x="1936750" y="2033589"/>
              <a:ext cx="9525" cy="41275"/>
            </a:xfrm>
            <a:custGeom>
              <a:avLst/>
              <a:gdLst>
                <a:gd name="T0" fmla="*/ 0 w 5"/>
                <a:gd name="T1" fmla="*/ 21 h 21"/>
                <a:gd name="T2" fmla="*/ 5 w 5"/>
                <a:gd name="T3" fmla="*/ 21 h 21"/>
                <a:gd name="T4" fmla="*/ 5 w 5"/>
                <a:gd name="T5" fmla="*/ 0 h 21"/>
                <a:gd name="T6" fmla="*/ 0 w 5"/>
                <a:gd name="T7" fmla="*/ 0 h 21"/>
                <a:gd name="T8" fmla="*/ 0 w 5"/>
                <a:gd name="T9" fmla="*/ 21 h 21"/>
              </a:gdLst>
              <a:ahLst/>
              <a:cxnLst>
                <a:cxn ang="0">
                  <a:pos x="T0" y="T1"/>
                </a:cxn>
                <a:cxn ang="0">
                  <a:pos x="T2" y="T3"/>
                </a:cxn>
                <a:cxn ang="0">
                  <a:pos x="T4" y="T5"/>
                </a:cxn>
                <a:cxn ang="0">
                  <a:pos x="T6" y="T7"/>
                </a:cxn>
                <a:cxn ang="0">
                  <a:pos x="T8" y="T9"/>
                </a:cxn>
              </a:cxnLst>
              <a:rect l="0" t="0" r="r" b="b"/>
              <a:pathLst>
                <a:path w="5" h="21">
                  <a:moveTo>
                    <a:pt x="0" y="21"/>
                  </a:moveTo>
                  <a:cubicBezTo>
                    <a:pt x="2" y="21"/>
                    <a:pt x="4" y="21"/>
                    <a:pt x="5" y="21"/>
                  </a:cubicBezTo>
                  <a:cubicBezTo>
                    <a:pt x="5" y="0"/>
                    <a:pt x="5" y="0"/>
                    <a:pt x="5" y="0"/>
                  </a:cubicBezTo>
                  <a:cubicBezTo>
                    <a:pt x="4" y="0"/>
                    <a:pt x="2" y="0"/>
                    <a:pt x="0" y="0"/>
                  </a:cubicBezTo>
                  <a:lnTo>
                    <a:pt x="0" y="2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5" name="Freeform 215"/>
            <p:cNvSpPr>
              <a:spLocks/>
            </p:cNvSpPr>
            <p:nvPr/>
          </p:nvSpPr>
          <p:spPr bwMode="auto">
            <a:xfrm>
              <a:off x="1914525" y="2035176"/>
              <a:ext cx="9525" cy="44450"/>
            </a:xfrm>
            <a:custGeom>
              <a:avLst/>
              <a:gdLst>
                <a:gd name="T0" fmla="*/ 0 w 5"/>
                <a:gd name="T1" fmla="*/ 22 h 22"/>
                <a:gd name="T2" fmla="*/ 5 w 5"/>
                <a:gd name="T3" fmla="*/ 21 h 22"/>
                <a:gd name="T4" fmla="*/ 5 w 5"/>
                <a:gd name="T5" fmla="*/ 0 h 22"/>
                <a:gd name="T6" fmla="*/ 0 w 5"/>
                <a:gd name="T7" fmla="*/ 1 h 22"/>
                <a:gd name="T8" fmla="*/ 0 w 5"/>
                <a:gd name="T9" fmla="*/ 22 h 22"/>
              </a:gdLst>
              <a:ahLst/>
              <a:cxnLst>
                <a:cxn ang="0">
                  <a:pos x="T0" y="T1"/>
                </a:cxn>
                <a:cxn ang="0">
                  <a:pos x="T2" y="T3"/>
                </a:cxn>
                <a:cxn ang="0">
                  <a:pos x="T4" y="T5"/>
                </a:cxn>
                <a:cxn ang="0">
                  <a:pos x="T6" y="T7"/>
                </a:cxn>
                <a:cxn ang="0">
                  <a:pos x="T8" y="T9"/>
                </a:cxn>
              </a:cxnLst>
              <a:rect l="0" t="0" r="r" b="b"/>
              <a:pathLst>
                <a:path w="5" h="22">
                  <a:moveTo>
                    <a:pt x="0" y="22"/>
                  </a:moveTo>
                  <a:cubicBezTo>
                    <a:pt x="2" y="22"/>
                    <a:pt x="4" y="22"/>
                    <a:pt x="5" y="21"/>
                  </a:cubicBezTo>
                  <a:cubicBezTo>
                    <a:pt x="5" y="0"/>
                    <a:pt x="5" y="0"/>
                    <a:pt x="5" y="0"/>
                  </a:cubicBezTo>
                  <a:cubicBezTo>
                    <a:pt x="4" y="0"/>
                    <a:pt x="2" y="0"/>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6" name="Freeform 216"/>
            <p:cNvSpPr>
              <a:spLocks/>
            </p:cNvSpPr>
            <p:nvPr/>
          </p:nvSpPr>
          <p:spPr bwMode="auto">
            <a:xfrm>
              <a:off x="1892300" y="2036764"/>
              <a:ext cx="9525" cy="44450"/>
            </a:xfrm>
            <a:custGeom>
              <a:avLst/>
              <a:gdLst>
                <a:gd name="T0" fmla="*/ 0 w 5"/>
                <a:gd name="T1" fmla="*/ 22 h 22"/>
                <a:gd name="T2" fmla="*/ 5 w 5"/>
                <a:gd name="T3" fmla="*/ 21 h 22"/>
                <a:gd name="T4" fmla="*/ 5 w 5"/>
                <a:gd name="T5" fmla="*/ 0 h 22"/>
                <a:gd name="T6" fmla="*/ 0 w 5"/>
                <a:gd name="T7" fmla="*/ 0 h 22"/>
                <a:gd name="T8" fmla="*/ 0 w 5"/>
                <a:gd name="T9" fmla="*/ 22 h 22"/>
              </a:gdLst>
              <a:ahLst/>
              <a:cxnLst>
                <a:cxn ang="0">
                  <a:pos x="T0" y="T1"/>
                </a:cxn>
                <a:cxn ang="0">
                  <a:pos x="T2" y="T3"/>
                </a:cxn>
                <a:cxn ang="0">
                  <a:pos x="T4" y="T5"/>
                </a:cxn>
                <a:cxn ang="0">
                  <a:pos x="T6" y="T7"/>
                </a:cxn>
                <a:cxn ang="0">
                  <a:pos x="T8" y="T9"/>
                </a:cxn>
              </a:cxnLst>
              <a:rect l="0" t="0" r="r" b="b"/>
              <a:pathLst>
                <a:path w="5" h="22">
                  <a:moveTo>
                    <a:pt x="0" y="22"/>
                  </a:moveTo>
                  <a:cubicBezTo>
                    <a:pt x="2" y="22"/>
                    <a:pt x="3" y="21"/>
                    <a:pt x="5" y="21"/>
                  </a:cubicBezTo>
                  <a:cubicBezTo>
                    <a:pt x="5" y="0"/>
                    <a:pt x="5" y="0"/>
                    <a:pt x="5" y="0"/>
                  </a:cubicBezTo>
                  <a:cubicBezTo>
                    <a:pt x="3" y="0"/>
                    <a:pt x="2" y="0"/>
                    <a:pt x="0" y="0"/>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7" name="Freeform 217"/>
            <p:cNvSpPr>
              <a:spLocks/>
            </p:cNvSpPr>
            <p:nvPr/>
          </p:nvSpPr>
          <p:spPr bwMode="auto">
            <a:xfrm>
              <a:off x="1981200" y="2020889"/>
              <a:ext cx="9525" cy="46038"/>
            </a:xfrm>
            <a:custGeom>
              <a:avLst/>
              <a:gdLst>
                <a:gd name="T0" fmla="*/ 0 w 5"/>
                <a:gd name="T1" fmla="*/ 23 h 23"/>
                <a:gd name="T2" fmla="*/ 5 w 5"/>
                <a:gd name="T3" fmla="*/ 22 h 23"/>
                <a:gd name="T4" fmla="*/ 5 w 5"/>
                <a:gd name="T5" fmla="*/ 0 h 23"/>
                <a:gd name="T6" fmla="*/ 0 w 5"/>
                <a:gd name="T7" fmla="*/ 2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1" y="22"/>
                    <a:pt x="3" y="22"/>
                    <a:pt x="5" y="22"/>
                  </a:cubicBezTo>
                  <a:cubicBezTo>
                    <a:pt x="5" y="0"/>
                    <a:pt x="5" y="0"/>
                    <a:pt x="5" y="0"/>
                  </a:cubicBezTo>
                  <a:cubicBezTo>
                    <a:pt x="3" y="1"/>
                    <a:pt x="1" y="1"/>
                    <a:pt x="0" y="2"/>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8" name="Freeform 218"/>
            <p:cNvSpPr>
              <a:spLocks/>
            </p:cNvSpPr>
            <p:nvPr/>
          </p:nvSpPr>
          <p:spPr bwMode="auto">
            <a:xfrm>
              <a:off x="1958975" y="2027239"/>
              <a:ext cx="7937" cy="46038"/>
            </a:xfrm>
            <a:custGeom>
              <a:avLst/>
              <a:gdLst>
                <a:gd name="T0" fmla="*/ 0 w 4"/>
                <a:gd name="T1" fmla="*/ 23 h 23"/>
                <a:gd name="T2" fmla="*/ 4 w 4"/>
                <a:gd name="T3" fmla="*/ 21 h 23"/>
                <a:gd name="T4" fmla="*/ 4 w 4"/>
                <a:gd name="T5" fmla="*/ 0 h 23"/>
                <a:gd name="T6" fmla="*/ 0 w 4"/>
                <a:gd name="T7" fmla="*/ 1 h 23"/>
                <a:gd name="T8" fmla="*/ 0 w 4"/>
                <a:gd name="T9" fmla="*/ 23 h 23"/>
              </a:gdLst>
              <a:ahLst/>
              <a:cxnLst>
                <a:cxn ang="0">
                  <a:pos x="T0" y="T1"/>
                </a:cxn>
                <a:cxn ang="0">
                  <a:pos x="T2" y="T3"/>
                </a:cxn>
                <a:cxn ang="0">
                  <a:pos x="T4" y="T5"/>
                </a:cxn>
                <a:cxn ang="0">
                  <a:pos x="T6" y="T7"/>
                </a:cxn>
                <a:cxn ang="0">
                  <a:pos x="T8" y="T9"/>
                </a:cxn>
              </a:cxnLst>
              <a:rect l="0" t="0" r="r" b="b"/>
              <a:pathLst>
                <a:path w="4" h="23">
                  <a:moveTo>
                    <a:pt x="0" y="23"/>
                  </a:moveTo>
                  <a:cubicBezTo>
                    <a:pt x="1" y="22"/>
                    <a:pt x="3" y="22"/>
                    <a:pt x="4" y="21"/>
                  </a:cubicBezTo>
                  <a:cubicBezTo>
                    <a:pt x="4" y="0"/>
                    <a:pt x="4" y="0"/>
                    <a:pt x="4" y="0"/>
                  </a:cubicBezTo>
                  <a:cubicBezTo>
                    <a:pt x="3" y="1"/>
                    <a:pt x="1" y="1"/>
                    <a:pt x="0" y="1"/>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09" name="Freeform 219"/>
            <p:cNvSpPr>
              <a:spLocks/>
            </p:cNvSpPr>
            <p:nvPr/>
          </p:nvSpPr>
          <p:spPr bwMode="auto">
            <a:xfrm>
              <a:off x="1849437" y="2036764"/>
              <a:ext cx="9525" cy="44450"/>
            </a:xfrm>
            <a:custGeom>
              <a:avLst/>
              <a:gdLst>
                <a:gd name="T0" fmla="*/ 5 w 5"/>
                <a:gd name="T1" fmla="*/ 0 h 22"/>
                <a:gd name="T2" fmla="*/ 0 w 5"/>
                <a:gd name="T3" fmla="*/ 0 h 22"/>
                <a:gd name="T4" fmla="*/ 0 w 5"/>
                <a:gd name="T5" fmla="*/ 21 h 22"/>
                <a:gd name="T6" fmla="*/ 5 w 5"/>
                <a:gd name="T7" fmla="*/ 22 h 22"/>
                <a:gd name="T8" fmla="*/ 5 w 5"/>
                <a:gd name="T9" fmla="*/ 0 h 22"/>
              </a:gdLst>
              <a:ahLst/>
              <a:cxnLst>
                <a:cxn ang="0">
                  <a:pos x="T0" y="T1"/>
                </a:cxn>
                <a:cxn ang="0">
                  <a:pos x="T2" y="T3"/>
                </a:cxn>
                <a:cxn ang="0">
                  <a:pos x="T4" y="T5"/>
                </a:cxn>
                <a:cxn ang="0">
                  <a:pos x="T6" y="T7"/>
                </a:cxn>
                <a:cxn ang="0">
                  <a:pos x="T8" y="T9"/>
                </a:cxn>
              </a:cxnLst>
              <a:rect l="0" t="0" r="r" b="b"/>
              <a:pathLst>
                <a:path w="5" h="22">
                  <a:moveTo>
                    <a:pt x="5" y="0"/>
                  </a:moveTo>
                  <a:cubicBezTo>
                    <a:pt x="3" y="0"/>
                    <a:pt x="1" y="0"/>
                    <a:pt x="0" y="0"/>
                  </a:cubicBezTo>
                  <a:cubicBezTo>
                    <a:pt x="0" y="21"/>
                    <a:pt x="0" y="21"/>
                    <a:pt x="0" y="21"/>
                  </a:cubicBezTo>
                  <a:cubicBezTo>
                    <a:pt x="1" y="21"/>
                    <a:pt x="3" y="22"/>
                    <a:pt x="5" y="22"/>
                  </a:cubicBezTo>
                  <a:lnTo>
                    <a:pt x="5" y="0"/>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0" name="Oval 220"/>
            <p:cNvSpPr>
              <a:spLocks noChangeArrowheads="1"/>
            </p:cNvSpPr>
            <p:nvPr/>
          </p:nvSpPr>
          <p:spPr bwMode="auto">
            <a:xfrm>
              <a:off x="1519237" y="1619251"/>
              <a:ext cx="569912" cy="381000"/>
            </a:xfrm>
            <a:prstGeom prst="ellipse">
              <a:avLst/>
            </a:prstGeom>
            <a:solidFill>
              <a:srgbClr val="F5B9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1" name="Rectangle 221"/>
            <p:cNvSpPr>
              <a:spLocks noChangeArrowheads="1"/>
            </p:cNvSpPr>
            <p:nvPr/>
          </p:nvSpPr>
          <p:spPr bwMode="auto">
            <a:xfrm>
              <a:off x="1519237" y="1757364"/>
              <a:ext cx="569912" cy="53975"/>
            </a:xfrm>
            <a:prstGeom prst="rect">
              <a:avLst/>
            </a:prstGeom>
            <a:solidFill>
              <a:srgbClr val="F5B94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2" name="Oval 222"/>
            <p:cNvSpPr>
              <a:spLocks noChangeArrowheads="1"/>
            </p:cNvSpPr>
            <p:nvPr/>
          </p:nvSpPr>
          <p:spPr bwMode="auto">
            <a:xfrm>
              <a:off x="1519237" y="1565276"/>
              <a:ext cx="569912" cy="381000"/>
            </a:xfrm>
            <a:prstGeom prst="ellipse">
              <a:avLst/>
            </a:prstGeom>
            <a:solidFill>
              <a:srgbClr val="FAD9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3" name="Oval 223"/>
            <p:cNvSpPr>
              <a:spLocks noChangeArrowheads="1"/>
            </p:cNvSpPr>
            <p:nvPr/>
          </p:nvSpPr>
          <p:spPr bwMode="auto">
            <a:xfrm>
              <a:off x="1568450" y="1616076"/>
              <a:ext cx="471487" cy="280988"/>
            </a:xfrm>
            <a:prstGeom prst="ellipse">
              <a:avLst/>
            </a:pr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4" name="Freeform 224"/>
            <p:cNvSpPr>
              <a:spLocks/>
            </p:cNvSpPr>
            <p:nvPr/>
          </p:nvSpPr>
          <p:spPr bwMode="auto">
            <a:xfrm>
              <a:off x="1568450" y="1616076"/>
              <a:ext cx="255587" cy="280988"/>
            </a:xfrm>
            <a:custGeom>
              <a:avLst/>
              <a:gdLst>
                <a:gd name="T0" fmla="*/ 19 w 129"/>
                <a:gd name="T1" fmla="*/ 72 h 143"/>
                <a:gd name="T2" fmla="*/ 129 w 129"/>
                <a:gd name="T3" fmla="*/ 1 h 143"/>
                <a:gd name="T4" fmla="*/ 119 w 129"/>
                <a:gd name="T5" fmla="*/ 0 h 143"/>
                <a:gd name="T6" fmla="*/ 0 w 129"/>
                <a:gd name="T7" fmla="*/ 72 h 143"/>
                <a:gd name="T8" fmla="*/ 119 w 129"/>
                <a:gd name="T9" fmla="*/ 143 h 143"/>
                <a:gd name="T10" fmla="*/ 129 w 129"/>
                <a:gd name="T11" fmla="*/ 143 h 143"/>
                <a:gd name="T12" fmla="*/ 19 w 129"/>
                <a:gd name="T13" fmla="*/ 72 h 143"/>
              </a:gdLst>
              <a:ahLst/>
              <a:cxnLst>
                <a:cxn ang="0">
                  <a:pos x="T0" y="T1"/>
                </a:cxn>
                <a:cxn ang="0">
                  <a:pos x="T2" y="T3"/>
                </a:cxn>
                <a:cxn ang="0">
                  <a:pos x="T4" y="T5"/>
                </a:cxn>
                <a:cxn ang="0">
                  <a:pos x="T6" y="T7"/>
                </a:cxn>
                <a:cxn ang="0">
                  <a:pos x="T8" y="T9"/>
                </a:cxn>
                <a:cxn ang="0">
                  <a:pos x="T10" y="T11"/>
                </a:cxn>
                <a:cxn ang="0">
                  <a:pos x="T12" y="T13"/>
                </a:cxn>
              </a:cxnLst>
              <a:rect l="0" t="0" r="r" b="b"/>
              <a:pathLst>
                <a:path w="129" h="143">
                  <a:moveTo>
                    <a:pt x="19" y="72"/>
                  </a:moveTo>
                  <a:cubicBezTo>
                    <a:pt x="19" y="35"/>
                    <a:pt x="69" y="4"/>
                    <a:pt x="129" y="1"/>
                  </a:cubicBezTo>
                  <a:cubicBezTo>
                    <a:pt x="126" y="0"/>
                    <a:pt x="123" y="0"/>
                    <a:pt x="119" y="0"/>
                  </a:cubicBezTo>
                  <a:cubicBezTo>
                    <a:pt x="55" y="0"/>
                    <a:pt x="0" y="33"/>
                    <a:pt x="0" y="72"/>
                  </a:cubicBezTo>
                  <a:cubicBezTo>
                    <a:pt x="0" y="110"/>
                    <a:pt x="55" y="143"/>
                    <a:pt x="119" y="143"/>
                  </a:cubicBezTo>
                  <a:cubicBezTo>
                    <a:pt x="123" y="143"/>
                    <a:pt x="126" y="143"/>
                    <a:pt x="129" y="143"/>
                  </a:cubicBezTo>
                  <a:cubicBezTo>
                    <a:pt x="69" y="140"/>
                    <a:pt x="19" y="109"/>
                    <a:pt x="19" y="72"/>
                  </a:cubicBezTo>
                  <a:close/>
                </a:path>
              </a:pathLst>
            </a:custGeom>
            <a:solidFill>
              <a:srgbClr val="F5B9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5" name="Freeform 225"/>
            <p:cNvSpPr>
              <a:spLocks/>
            </p:cNvSpPr>
            <p:nvPr/>
          </p:nvSpPr>
          <p:spPr bwMode="auto">
            <a:xfrm>
              <a:off x="1689100" y="1936751"/>
              <a:ext cx="9525" cy="46038"/>
            </a:xfrm>
            <a:custGeom>
              <a:avLst/>
              <a:gdLst>
                <a:gd name="T0" fmla="*/ 5 w 5"/>
                <a:gd name="T1" fmla="*/ 2 h 23"/>
                <a:gd name="T2" fmla="*/ 0 w 5"/>
                <a:gd name="T3" fmla="*/ 0 h 23"/>
                <a:gd name="T4" fmla="*/ 0 w 5"/>
                <a:gd name="T5" fmla="*/ 21 h 23"/>
                <a:gd name="T6" fmla="*/ 5 w 5"/>
                <a:gd name="T7" fmla="*/ 23 h 23"/>
                <a:gd name="T8" fmla="*/ 5 w 5"/>
                <a:gd name="T9" fmla="*/ 2 h 23"/>
              </a:gdLst>
              <a:ahLst/>
              <a:cxnLst>
                <a:cxn ang="0">
                  <a:pos x="T0" y="T1"/>
                </a:cxn>
                <a:cxn ang="0">
                  <a:pos x="T2" y="T3"/>
                </a:cxn>
                <a:cxn ang="0">
                  <a:pos x="T4" y="T5"/>
                </a:cxn>
                <a:cxn ang="0">
                  <a:pos x="T6" y="T7"/>
                </a:cxn>
                <a:cxn ang="0">
                  <a:pos x="T8" y="T9"/>
                </a:cxn>
              </a:cxnLst>
              <a:rect l="0" t="0" r="r" b="b"/>
              <a:pathLst>
                <a:path w="5" h="23">
                  <a:moveTo>
                    <a:pt x="5" y="2"/>
                  </a:moveTo>
                  <a:cubicBezTo>
                    <a:pt x="4" y="1"/>
                    <a:pt x="2" y="1"/>
                    <a:pt x="0" y="0"/>
                  </a:cubicBezTo>
                  <a:cubicBezTo>
                    <a:pt x="0" y="21"/>
                    <a:pt x="0" y="21"/>
                    <a:pt x="0" y="21"/>
                  </a:cubicBezTo>
                  <a:cubicBezTo>
                    <a:pt x="2" y="22"/>
                    <a:pt x="4" y="22"/>
                    <a:pt x="5" y="23"/>
                  </a:cubicBezTo>
                  <a:lnTo>
                    <a:pt x="5" y="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6" name="Freeform 226"/>
            <p:cNvSpPr>
              <a:spLocks/>
            </p:cNvSpPr>
            <p:nvPr/>
          </p:nvSpPr>
          <p:spPr bwMode="auto">
            <a:xfrm>
              <a:off x="2063750" y="1831976"/>
              <a:ext cx="11112" cy="47625"/>
            </a:xfrm>
            <a:custGeom>
              <a:avLst/>
              <a:gdLst>
                <a:gd name="T0" fmla="*/ 0 w 5"/>
                <a:gd name="T1" fmla="*/ 24 h 24"/>
                <a:gd name="T2" fmla="*/ 5 w 5"/>
                <a:gd name="T3" fmla="*/ 15 h 24"/>
                <a:gd name="T4" fmla="*/ 5 w 5"/>
                <a:gd name="T5" fmla="*/ 0 h 24"/>
                <a:gd name="T6" fmla="*/ 0 w 5"/>
                <a:gd name="T7" fmla="*/ 7 h 24"/>
                <a:gd name="T8" fmla="*/ 0 w 5"/>
                <a:gd name="T9" fmla="*/ 24 h 24"/>
              </a:gdLst>
              <a:ahLst/>
              <a:cxnLst>
                <a:cxn ang="0">
                  <a:pos x="T0" y="T1"/>
                </a:cxn>
                <a:cxn ang="0">
                  <a:pos x="T2" y="T3"/>
                </a:cxn>
                <a:cxn ang="0">
                  <a:pos x="T4" y="T5"/>
                </a:cxn>
                <a:cxn ang="0">
                  <a:pos x="T6" y="T7"/>
                </a:cxn>
                <a:cxn ang="0">
                  <a:pos x="T8" y="T9"/>
                </a:cxn>
              </a:cxnLst>
              <a:rect l="0" t="0" r="r" b="b"/>
              <a:pathLst>
                <a:path w="5" h="24">
                  <a:moveTo>
                    <a:pt x="0" y="24"/>
                  </a:moveTo>
                  <a:cubicBezTo>
                    <a:pt x="2" y="21"/>
                    <a:pt x="3" y="18"/>
                    <a:pt x="5" y="15"/>
                  </a:cubicBezTo>
                  <a:cubicBezTo>
                    <a:pt x="5" y="0"/>
                    <a:pt x="5" y="0"/>
                    <a:pt x="5" y="0"/>
                  </a:cubicBezTo>
                  <a:cubicBezTo>
                    <a:pt x="3" y="3"/>
                    <a:pt x="1" y="5"/>
                    <a:pt x="0" y="7"/>
                  </a:cubicBezTo>
                  <a:lnTo>
                    <a:pt x="0" y="24"/>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7" name="Freeform 227"/>
            <p:cNvSpPr>
              <a:spLocks/>
            </p:cNvSpPr>
            <p:nvPr/>
          </p:nvSpPr>
          <p:spPr bwMode="auto">
            <a:xfrm>
              <a:off x="1711325" y="1943101"/>
              <a:ext cx="9525" cy="42863"/>
            </a:xfrm>
            <a:custGeom>
              <a:avLst/>
              <a:gdLst>
                <a:gd name="T0" fmla="*/ 5 w 5"/>
                <a:gd name="T1" fmla="*/ 1 h 22"/>
                <a:gd name="T2" fmla="*/ 0 w 5"/>
                <a:gd name="T3" fmla="*/ 0 h 22"/>
                <a:gd name="T4" fmla="*/ 0 w 5"/>
                <a:gd name="T5" fmla="*/ 21 h 22"/>
                <a:gd name="T6" fmla="*/ 5 w 5"/>
                <a:gd name="T7" fmla="*/ 22 h 22"/>
                <a:gd name="T8" fmla="*/ 5 w 5"/>
                <a:gd name="T9" fmla="*/ 1 h 22"/>
              </a:gdLst>
              <a:ahLst/>
              <a:cxnLst>
                <a:cxn ang="0">
                  <a:pos x="T0" y="T1"/>
                </a:cxn>
                <a:cxn ang="0">
                  <a:pos x="T2" y="T3"/>
                </a:cxn>
                <a:cxn ang="0">
                  <a:pos x="T4" y="T5"/>
                </a:cxn>
                <a:cxn ang="0">
                  <a:pos x="T6" y="T7"/>
                </a:cxn>
                <a:cxn ang="0">
                  <a:pos x="T8" y="T9"/>
                </a:cxn>
              </a:cxnLst>
              <a:rect l="0" t="0" r="r" b="b"/>
              <a:pathLst>
                <a:path w="5" h="22">
                  <a:moveTo>
                    <a:pt x="5" y="1"/>
                  </a:moveTo>
                  <a:cubicBezTo>
                    <a:pt x="4" y="1"/>
                    <a:pt x="2" y="0"/>
                    <a:pt x="0" y="0"/>
                  </a:cubicBezTo>
                  <a:cubicBezTo>
                    <a:pt x="0" y="21"/>
                    <a:pt x="0" y="21"/>
                    <a:pt x="0" y="21"/>
                  </a:cubicBezTo>
                  <a:cubicBezTo>
                    <a:pt x="2" y="22"/>
                    <a:pt x="4" y="22"/>
                    <a:pt x="5" y="22"/>
                  </a:cubicBezTo>
                  <a:lnTo>
                    <a:pt x="5"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8" name="Freeform 228"/>
            <p:cNvSpPr>
              <a:spLocks/>
            </p:cNvSpPr>
            <p:nvPr/>
          </p:nvSpPr>
          <p:spPr bwMode="auto">
            <a:xfrm>
              <a:off x="1757362" y="1951039"/>
              <a:ext cx="9525" cy="42863"/>
            </a:xfrm>
            <a:custGeom>
              <a:avLst/>
              <a:gdLst>
                <a:gd name="T0" fmla="*/ 5 w 5"/>
                <a:gd name="T1" fmla="*/ 0 h 22"/>
                <a:gd name="T2" fmla="*/ 0 w 5"/>
                <a:gd name="T3" fmla="*/ 0 h 22"/>
                <a:gd name="T4" fmla="*/ 0 w 5"/>
                <a:gd name="T5" fmla="*/ 21 h 22"/>
                <a:gd name="T6" fmla="*/ 5 w 5"/>
                <a:gd name="T7" fmla="*/ 22 h 22"/>
                <a:gd name="T8" fmla="*/ 5 w 5"/>
                <a:gd name="T9" fmla="*/ 0 h 22"/>
              </a:gdLst>
              <a:ahLst/>
              <a:cxnLst>
                <a:cxn ang="0">
                  <a:pos x="T0" y="T1"/>
                </a:cxn>
                <a:cxn ang="0">
                  <a:pos x="T2" y="T3"/>
                </a:cxn>
                <a:cxn ang="0">
                  <a:pos x="T4" y="T5"/>
                </a:cxn>
                <a:cxn ang="0">
                  <a:pos x="T6" y="T7"/>
                </a:cxn>
                <a:cxn ang="0">
                  <a:pos x="T8" y="T9"/>
                </a:cxn>
              </a:cxnLst>
              <a:rect l="0" t="0" r="r" b="b"/>
              <a:pathLst>
                <a:path w="5" h="22">
                  <a:moveTo>
                    <a:pt x="5" y="0"/>
                  </a:moveTo>
                  <a:cubicBezTo>
                    <a:pt x="3" y="0"/>
                    <a:pt x="1" y="0"/>
                    <a:pt x="0" y="0"/>
                  </a:cubicBezTo>
                  <a:cubicBezTo>
                    <a:pt x="0" y="21"/>
                    <a:pt x="0" y="21"/>
                    <a:pt x="0" y="21"/>
                  </a:cubicBezTo>
                  <a:cubicBezTo>
                    <a:pt x="1" y="21"/>
                    <a:pt x="3" y="21"/>
                    <a:pt x="5" y="22"/>
                  </a:cubicBezTo>
                  <a:lnTo>
                    <a:pt x="5" y="0"/>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19" name="Freeform 229"/>
            <p:cNvSpPr>
              <a:spLocks/>
            </p:cNvSpPr>
            <p:nvPr/>
          </p:nvSpPr>
          <p:spPr bwMode="auto">
            <a:xfrm>
              <a:off x="1735137" y="1946276"/>
              <a:ext cx="7937" cy="44450"/>
            </a:xfrm>
            <a:custGeom>
              <a:avLst/>
              <a:gdLst>
                <a:gd name="T0" fmla="*/ 4 w 4"/>
                <a:gd name="T1" fmla="*/ 1 h 22"/>
                <a:gd name="T2" fmla="*/ 0 w 4"/>
                <a:gd name="T3" fmla="*/ 0 h 22"/>
                <a:gd name="T4" fmla="*/ 0 w 4"/>
                <a:gd name="T5" fmla="*/ 21 h 22"/>
                <a:gd name="T6" fmla="*/ 4 w 4"/>
                <a:gd name="T7" fmla="*/ 22 h 22"/>
                <a:gd name="T8" fmla="*/ 4 w 4"/>
                <a:gd name="T9" fmla="*/ 1 h 22"/>
              </a:gdLst>
              <a:ahLst/>
              <a:cxnLst>
                <a:cxn ang="0">
                  <a:pos x="T0" y="T1"/>
                </a:cxn>
                <a:cxn ang="0">
                  <a:pos x="T2" y="T3"/>
                </a:cxn>
                <a:cxn ang="0">
                  <a:pos x="T4" y="T5"/>
                </a:cxn>
                <a:cxn ang="0">
                  <a:pos x="T6" y="T7"/>
                </a:cxn>
                <a:cxn ang="0">
                  <a:pos x="T8" y="T9"/>
                </a:cxn>
              </a:cxnLst>
              <a:rect l="0" t="0" r="r" b="b"/>
              <a:pathLst>
                <a:path w="4" h="22">
                  <a:moveTo>
                    <a:pt x="4" y="1"/>
                  </a:moveTo>
                  <a:cubicBezTo>
                    <a:pt x="3" y="1"/>
                    <a:pt x="1" y="1"/>
                    <a:pt x="0" y="0"/>
                  </a:cubicBezTo>
                  <a:cubicBezTo>
                    <a:pt x="0" y="21"/>
                    <a:pt x="0" y="21"/>
                    <a:pt x="0" y="21"/>
                  </a:cubicBezTo>
                  <a:cubicBezTo>
                    <a:pt x="1" y="22"/>
                    <a:pt x="3" y="22"/>
                    <a:pt x="4" y="22"/>
                  </a:cubicBezTo>
                  <a:lnTo>
                    <a:pt x="4"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0" name="Freeform 230"/>
            <p:cNvSpPr>
              <a:spLocks/>
            </p:cNvSpPr>
            <p:nvPr/>
          </p:nvSpPr>
          <p:spPr bwMode="auto">
            <a:xfrm>
              <a:off x="1646237" y="1920876"/>
              <a:ext cx="9525" cy="46038"/>
            </a:xfrm>
            <a:custGeom>
              <a:avLst/>
              <a:gdLst>
                <a:gd name="T0" fmla="*/ 5 w 5"/>
                <a:gd name="T1" fmla="*/ 2 h 23"/>
                <a:gd name="T2" fmla="*/ 0 w 5"/>
                <a:gd name="T3" fmla="*/ 0 h 23"/>
                <a:gd name="T4" fmla="*/ 0 w 5"/>
                <a:gd name="T5" fmla="*/ 21 h 23"/>
                <a:gd name="T6" fmla="*/ 5 w 5"/>
                <a:gd name="T7" fmla="*/ 23 h 23"/>
                <a:gd name="T8" fmla="*/ 5 w 5"/>
                <a:gd name="T9" fmla="*/ 2 h 23"/>
              </a:gdLst>
              <a:ahLst/>
              <a:cxnLst>
                <a:cxn ang="0">
                  <a:pos x="T0" y="T1"/>
                </a:cxn>
                <a:cxn ang="0">
                  <a:pos x="T2" y="T3"/>
                </a:cxn>
                <a:cxn ang="0">
                  <a:pos x="T4" y="T5"/>
                </a:cxn>
                <a:cxn ang="0">
                  <a:pos x="T6" y="T7"/>
                </a:cxn>
                <a:cxn ang="0">
                  <a:pos x="T8" y="T9"/>
                </a:cxn>
              </a:cxnLst>
              <a:rect l="0" t="0" r="r" b="b"/>
              <a:pathLst>
                <a:path w="5" h="23">
                  <a:moveTo>
                    <a:pt x="5" y="2"/>
                  </a:moveTo>
                  <a:cubicBezTo>
                    <a:pt x="3" y="2"/>
                    <a:pt x="2" y="1"/>
                    <a:pt x="0" y="0"/>
                  </a:cubicBezTo>
                  <a:cubicBezTo>
                    <a:pt x="0" y="21"/>
                    <a:pt x="0" y="21"/>
                    <a:pt x="0" y="21"/>
                  </a:cubicBezTo>
                  <a:cubicBezTo>
                    <a:pt x="2" y="22"/>
                    <a:pt x="3" y="22"/>
                    <a:pt x="5" y="23"/>
                  </a:cubicBezTo>
                  <a:lnTo>
                    <a:pt x="5" y="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1" name="Freeform 231"/>
            <p:cNvSpPr>
              <a:spLocks/>
            </p:cNvSpPr>
            <p:nvPr/>
          </p:nvSpPr>
          <p:spPr bwMode="auto">
            <a:xfrm>
              <a:off x="1668462" y="1930401"/>
              <a:ext cx="9525" cy="44450"/>
            </a:xfrm>
            <a:custGeom>
              <a:avLst/>
              <a:gdLst>
                <a:gd name="T0" fmla="*/ 5 w 5"/>
                <a:gd name="T1" fmla="*/ 1 h 22"/>
                <a:gd name="T2" fmla="*/ 0 w 5"/>
                <a:gd name="T3" fmla="*/ 0 h 22"/>
                <a:gd name="T4" fmla="*/ 0 w 5"/>
                <a:gd name="T5" fmla="*/ 21 h 22"/>
                <a:gd name="T6" fmla="*/ 5 w 5"/>
                <a:gd name="T7" fmla="*/ 22 h 22"/>
                <a:gd name="T8" fmla="*/ 5 w 5"/>
                <a:gd name="T9" fmla="*/ 1 h 22"/>
              </a:gdLst>
              <a:ahLst/>
              <a:cxnLst>
                <a:cxn ang="0">
                  <a:pos x="T0" y="T1"/>
                </a:cxn>
                <a:cxn ang="0">
                  <a:pos x="T2" y="T3"/>
                </a:cxn>
                <a:cxn ang="0">
                  <a:pos x="T4" y="T5"/>
                </a:cxn>
                <a:cxn ang="0">
                  <a:pos x="T6" y="T7"/>
                </a:cxn>
                <a:cxn ang="0">
                  <a:pos x="T8" y="T9"/>
                </a:cxn>
              </a:cxnLst>
              <a:rect l="0" t="0" r="r" b="b"/>
              <a:pathLst>
                <a:path w="5" h="22">
                  <a:moveTo>
                    <a:pt x="5" y="1"/>
                  </a:moveTo>
                  <a:cubicBezTo>
                    <a:pt x="3" y="1"/>
                    <a:pt x="2" y="0"/>
                    <a:pt x="0" y="0"/>
                  </a:cubicBezTo>
                  <a:cubicBezTo>
                    <a:pt x="0" y="21"/>
                    <a:pt x="0" y="21"/>
                    <a:pt x="0" y="21"/>
                  </a:cubicBezTo>
                  <a:cubicBezTo>
                    <a:pt x="2" y="21"/>
                    <a:pt x="3" y="22"/>
                    <a:pt x="5" y="22"/>
                  </a:cubicBezTo>
                  <a:lnTo>
                    <a:pt x="5"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2" name="Freeform 232"/>
            <p:cNvSpPr>
              <a:spLocks/>
            </p:cNvSpPr>
            <p:nvPr/>
          </p:nvSpPr>
          <p:spPr bwMode="auto">
            <a:xfrm>
              <a:off x="2019300" y="1881189"/>
              <a:ext cx="9525" cy="47625"/>
            </a:xfrm>
            <a:custGeom>
              <a:avLst/>
              <a:gdLst>
                <a:gd name="T0" fmla="*/ 0 w 5"/>
                <a:gd name="T1" fmla="*/ 24 h 24"/>
                <a:gd name="T2" fmla="*/ 5 w 5"/>
                <a:gd name="T3" fmla="*/ 20 h 24"/>
                <a:gd name="T4" fmla="*/ 5 w 5"/>
                <a:gd name="T5" fmla="*/ 0 h 24"/>
                <a:gd name="T6" fmla="*/ 0 w 5"/>
                <a:gd name="T7" fmla="*/ 4 h 24"/>
                <a:gd name="T8" fmla="*/ 0 w 5"/>
                <a:gd name="T9" fmla="*/ 24 h 24"/>
              </a:gdLst>
              <a:ahLst/>
              <a:cxnLst>
                <a:cxn ang="0">
                  <a:pos x="T0" y="T1"/>
                </a:cxn>
                <a:cxn ang="0">
                  <a:pos x="T2" y="T3"/>
                </a:cxn>
                <a:cxn ang="0">
                  <a:pos x="T4" y="T5"/>
                </a:cxn>
                <a:cxn ang="0">
                  <a:pos x="T6" y="T7"/>
                </a:cxn>
                <a:cxn ang="0">
                  <a:pos x="T8" y="T9"/>
                </a:cxn>
              </a:cxnLst>
              <a:rect l="0" t="0" r="r" b="b"/>
              <a:pathLst>
                <a:path w="5" h="24">
                  <a:moveTo>
                    <a:pt x="0" y="24"/>
                  </a:moveTo>
                  <a:cubicBezTo>
                    <a:pt x="2" y="22"/>
                    <a:pt x="4" y="21"/>
                    <a:pt x="5" y="20"/>
                  </a:cubicBezTo>
                  <a:cubicBezTo>
                    <a:pt x="5" y="0"/>
                    <a:pt x="5" y="0"/>
                    <a:pt x="5" y="0"/>
                  </a:cubicBezTo>
                  <a:cubicBezTo>
                    <a:pt x="4" y="1"/>
                    <a:pt x="2" y="3"/>
                    <a:pt x="0" y="4"/>
                  </a:cubicBezTo>
                  <a:lnTo>
                    <a:pt x="0" y="24"/>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3" name="Freeform 233"/>
            <p:cNvSpPr>
              <a:spLocks/>
            </p:cNvSpPr>
            <p:nvPr/>
          </p:nvSpPr>
          <p:spPr bwMode="auto">
            <a:xfrm>
              <a:off x="2043112" y="1862139"/>
              <a:ext cx="7937" cy="47625"/>
            </a:xfrm>
            <a:custGeom>
              <a:avLst/>
              <a:gdLst>
                <a:gd name="T0" fmla="*/ 0 w 4"/>
                <a:gd name="T1" fmla="*/ 24 h 24"/>
                <a:gd name="T2" fmla="*/ 4 w 4"/>
                <a:gd name="T3" fmla="*/ 18 h 24"/>
                <a:gd name="T4" fmla="*/ 4 w 4"/>
                <a:gd name="T5" fmla="*/ 0 h 24"/>
                <a:gd name="T6" fmla="*/ 0 w 4"/>
                <a:gd name="T7" fmla="*/ 5 h 24"/>
                <a:gd name="T8" fmla="*/ 0 w 4"/>
                <a:gd name="T9" fmla="*/ 24 h 24"/>
              </a:gdLst>
              <a:ahLst/>
              <a:cxnLst>
                <a:cxn ang="0">
                  <a:pos x="T0" y="T1"/>
                </a:cxn>
                <a:cxn ang="0">
                  <a:pos x="T2" y="T3"/>
                </a:cxn>
                <a:cxn ang="0">
                  <a:pos x="T4" y="T5"/>
                </a:cxn>
                <a:cxn ang="0">
                  <a:pos x="T6" y="T7"/>
                </a:cxn>
                <a:cxn ang="0">
                  <a:pos x="T8" y="T9"/>
                </a:cxn>
              </a:cxnLst>
              <a:rect l="0" t="0" r="r" b="b"/>
              <a:pathLst>
                <a:path w="4" h="24">
                  <a:moveTo>
                    <a:pt x="0" y="24"/>
                  </a:moveTo>
                  <a:cubicBezTo>
                    <a:pt x="1" y="22"/>
                    <a:pt x="3" y="20"/>
                    <a:pt x="4" y="18"/>
                  </a:cubicBezTo>
                  <a:cubicBezTo>
                    <a:pt x="4" y="0"/>
                    <a:pt x="4" y="0"/>
                    <a:pt x="4" y="0"/>
                  </a:cubicBezTo>
                  <a:cubicBezTo>
                    <a:pt x="3" y="1"/>
                    <a:pt x="1" y="3"/>
                    <a:pt x="0" y="5"/>
                  </a:cubicBezTo>
                  <a:lnTo>
                    <a:pt x="0" y="24"/>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4" name="Freeform 234"/>
            <p:cNvSpPr>
              <a:spLocks/>
            </p:cNvSpPr>
            <p:nvPr/>
          </p:nvSpPr>
          <p:spPr bwMode="auto">
            <a:xfrm>
              <a:off x="1581150" y="1881189"/>
              <a:ext cx="7937" cy="47625"/>
            </a:xfrm>
            <a:custGeom>
              <a:avLst/>
              <a:gdLst>
                <a:gd name="T0" fmla="*/ 4 w 4"/>
                <a:gd name="T1" fmla="*/ 24 h 24"/>
                <a:gd name="T2" fmla="*/ 4 w 4"/>
                <a:gd name="T3" fmla="*/ 4 h 24"/>
                <a:gd name="T4" fmla="*/ 0 w 4"/>
                <a:gd name="T5" fmla="*/ 0 h 24"/>
                <a:gd name="T6" fmla="*/ 0 w 4"/>
                <a:gd name="T7" fmla="*/ 20 h 24"/>
                <a:gd name="T8" fmla="*/ 4 w 4"/>
                <a:gd name="T9" fmla="*/ 24 h 24"/>
              </a:gdLst>
              <a:ahLst/>
              <a:cxnLst>
                <a:cxn ang="0">
                  <a:pos x="T0" y="T1"/>
                </a:cxn>
                <a:cxn ang="0">
                  <a:pos x="T2" y="T3"/>
                </a:cxn>
                <a:cxn ang="0">
                  <a:pos x="T4" y="T5"/>
                </a:cxn>
                <a:cxn ang="0">
                  <a:pos x="T6" y="T7"/>
                </a:cxn>
                <a:cxn ang="0">
                  <a:pos x="T8" y="T9"/>
                </a:cxn>
              </a:cxnLst>
              <a:rect l="0" t="0" r="r" b="b"/>
              <a:pathLst>
                <a:path w="4" h="24">
                  <a:moveTo>
                    <a:pt x="4" y="24"/>
                  </a:moveTo>
                  <a:cubicBezTo>
                    <a:pt x="4" y="4"/>
                    <a:pt x="4" y="4"/>
                    <a:pt x="4" y="4"/>
                  </a:cubicBezTo>
                  <a:cubicBezTo>
                    <a:pt x="3" y="3"/>
                    <a:pt x="1" y="1"/>
                    <a:pt x="0" y="0"/>
                  </a:cubicBezTo>
                  <a:cubicBezTo>
                    <a:pt x="0" y="20"/>
                    <a:pt x="0" y="20"/>
                    <a:pt x="0" y="20"/>
                  </a:cubicBezTo>
                  <a:cubicBezTo>
                    <a:pt x="1" y="21"/>
                    <a:pt x="3" y="22"/>
                    <a:pt x="4" y="24"/>
                  </a:cubicBez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5" name="Freeform 235"/>
            <p:cNvSpPr>
              <a:spLocks/>
            </p:cNvSpPr>
            <p:nvPr/>
          </p:nvSpPr>
          <p:spPr bwMode="auto">
            <a:xfrm>
              <a:off x="1624012" y="1911351"/>
              <a:ext cx="9525" cy="44450"/>
            </a:xfrm>
            <a:custGeom>
              <a:avLst/>
              <a:gdLst>
                <a:gd name="T0" fmla="*/ 5 w 5"/>
                <a:gd name="T1" fmla="*/ 2 h 23"/>
                <a:gd name="T2" fmla="*/ 0 w 5"/>
                <a:gd name="T3" fmla="*/ 0 h 23"/>
                <a:gd name="T4" fmla="*/ 0 w 5"/>
                <a:gd name="T5" fmla="*/ 20 h 23"/>
                <a:gd name="T6" fmla="*/ 5 w 5"/>
                <a:gd name="T7" fmla="*/ 23 h 23"/>
                <a:gd name="T8" fmla="*/ 5 w 5"/>
                <a:gd name="T9" fmla="*/ 2 h 23"/>
              </a:gdLst>
              <a:ahLst/>
              <a:cxnLst>
                <a:cxn ang="0">
                  <a:pos x="T0" y="T1"/>
                </a:cxn>
                <a:cxn ang="0">
                  <a:pos x="T2" y="T3"/>
                </a:cxn>
                <a:cxn ang="0">
                  <a:pos x="T4" y="T5"/>
                </a:cxn>
                <a:cxn ang="0">
                  <a:pos x="T6" y="T7"/>
                </a:cxn>
                <a:cxn ang="0">
                  <a:pos x="T8" y="T9"/>
                </a:cxn>
              </a:cxnLst>
              <a:rect l="0" t="0" r="r" b="b"/>
              <a:pathLst>
                <a:path w="5" h="23">
                  <a:moveTo>
                    <a:pt x="5" y="2"/>
                  </a:moveTo>
                  <a:cubicBezTo>
                    <a:pt x="3" y="1"/>
                    <a:pt x="1" y="1"/>
                    <a:pt x="0" y="0"/>
                  </a:cubicBezTo>
                  <a:cubicBezTo>
                    <a:pt x="0" y="20"/>
                    <a:pt x="0" y="20"/>
                    <a:pt x="0" y="20"/>
                  </a:cubicBezTo>
                  <a:cubicBezTo>
                    <a:pt x="1" y="21"/>
                    <a:pt x="3" y="22"/>
                    <a:pt x="5" y="23"/>
                  </a:cubicBezTo>
                  <a:lnTo>
                    <a:pt x="5" y="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6" name="Freeform 236"/>
            <p:cNvSpPr>
              <a:spLocks/>
            </p:cNvSpPr>
            <p:nvPr/>
          </p:nvSpPr>
          <p:spPr bwMode="auto">
            <a:xfrm>
              <a:off x="1603375" y="1897064"/>
              <a:ext cx="9525" cy="47625"/>
            </a:xfrm>
            <a:custGeom>
              <a:avLst/>
              <a:gdLst>
                <a:gd name="T0" fmla="*/ 5 w 5"/>
                <a:gd name="T1" fmla="*/ 3 h 24"/>
                <a:gd name="T2" fmla="*/ 0 w 5"/>
                <a:gd name="T3" fmla="*/ 0 h 24"/>
                <a:gd name="T4" fmla="*/ 0 w 5"/>
                <a:gd name="T5" fmla="*/ 20 h 24"/>
                <a:gd name="T6" fmla="*/ 5 w 5"/>
                <a:gd name="T7" fmla="*/ 24 h 24"/>
                <a:gd name="T8" fmla="*/ 5 w 5"/>
                <a:gd name="T9" fmla="*/ 3 h 24"/>
              </a:gdLst>
              <a:ahLst/>
              <a:cxnLst>
                <a:cxn ang="0">
                  <a:pos x="T0" y="T1"/>
                </a:cxn>
                <a:cxn ang="0">
                  <a:pos x="T2" y="T3"/>
                </a:cxn>
                <a:cxn ang="0">
                  <a:pos x="T4" y="T5"/>
                </a:cxn>
                <a:cxn ang="0">
                  <a:pos x="T6" y="T7"/>
                </a:cxn>
                <a:cxn ang="0">
                  <a:pos x="T8" y="T9"/>
                </a:cxn>
              </a:cxnLst>
              <a:rect l="0" t="0" r="r" b="b"/>
              <a:pathLst>
                <a:path w="5" h="24">
                  <a:moveTo>
                    <a:pt x="5" y="3"/>
                  </a:moveTo>
                  <a:cubicBezTo>
                    <a:pt x="3" y="2"/>
                    <a:pt x="1" y="1"/>
                    <a:pt x="0" y="0"/>
                  </a:cubicBezTo>
                  <a:cubicBezTo>
                    <a:pt x="0" y="20"/>
                    <a:pt x="0" y="20"/>
                    <a:pt x="0" y="20"/>
                  </a:cubicBezTo>
                  <a:cubicBezTo>
                    <a:pt x="1" y="21"/>
                    <a:pt x="3" y="23"/>
                    <a:pt x="5" y="24"/>
                  </a:cubicBezTo>
                  <a:lnTo>
                    <a:pt x="5" y="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7" name="Freeform 237"/>
            <p:cNvSpPr>
              <a:spLocks/>
            </p:cNvSpPr>
            <p:nvPr/>
          </p:nvSpPr>
          <p:spPr bwMode="auto">
            <a:xfrm>
              <a:off x="1800225" y="1952626"/>
              <a:ext cx="9525" cy="41275"/>
            </a:xfrm>
            <a:custGeom>
              <a:avLst/>
              <a:gdLst>
                <a:gd name="T0" fmla="*/ 5 w 5"/>
                <a:gd name="T1" fmla="*/ 21 h 21"/>
                <a:gd name="T2" fmla="*/ 5 w 5"/>
                <a:gd name="T3" fmla="*/ 0 h 21"/>
                <a:gd name="T4" fmla="*/ 2 w 5"/>
                <a:gd name="T5" fmla="*/ 0 h 21"/>
                <a:gd name="T6" fmla="*/ 0 w 5"/>
                <a:gd name="T7" fmla="*/ 0 h 21"/>
                <a:gd name="T8" fmla="*/ 0 w 5"/>
                <a:gd name="T9" fmla="*/ 21 h 21"/>
                <a:gd name="T10" fmla="*/ 2 w 5"/>
                <a:gd name="T11" fmla="*/ 21 h 21"/>
                <a:gd name="T12" fmla="*/ 5 w 5"/>
                <a:gd name="T13" fmla="*/ 21 h 21"/>
              </a:gdLst>
              <a:ahLst/>
              <a:cxnLst>
                <a:cxn ang="0">
                  <a:pos x="T0" y="T1"/>
                </a:cxn>
                <a:cxn ang="0">
                  <a:pos x="T2" y="T3"/>
                </a:cxn>
                <a:cxn ang="0">
                  <a:pos x="T4" y="T5"/>
                </a:cxn>
                <a:cxn ang="0">
                  <a:pos x="T6" y="T7"/>
                </a:cxn>
                <a:cxn ang="0">
                  <a:pos x="T8" y="T9"/>
                </a:cxn>
                <a:cxn ang="0">
                  <a:pos x="T10" y="T11"/>
                </a:cxn>
                <a:cxn ang="0">
                  <a:pos x="T12" y="T13"/>
                </a:cxn>
              </a:cxnLst>
              <a:rect l="0" t="0" r="r" b="b"/>
              <a:pathLst>
                <a:path w="5" h="21">
                  <a:moveTo>
                    <a:pt x="5" y="21"/>
                  </a:moveTo>
                  <a:cubicBezTo>
                    <a:pt x="5" y="0"/>
                    <a:pt x="5" y="0"/>
                    <a:pt x="5" y="0"/>
                  </a:cubicBezTo>
                  <a:cubicBezTo>
                    <a:pt x="4" y="0"/>
                    <a:pt x="3" y="0"/>
                    <a:pt x="2" y="0"/>
                  </a:cubicBezTo>
                  <a:cubicBezTo>
                    <a:pt x="2" y="0"/>
                    <a:pt x="1" y="0"/>
                    <a:pt x="0" y="0"/>
                  </a:cubicBezTo>
                  <a:cubicBezTo>
                    <a:pt x="0" y="21"/>
                    <a:pt x="0" y="21"/>
                    <a:pt x="0" y="21"/>
                  </a:cubicBezTo>
                  <a:cubicBezTo>
                    <a:pt x="1" y="21"/>
                    <a:pt x="2" y="21"/>
                    <a:pt x="2" y="21"/>
                  </a:cubicBezTo>
                  <a:cubicBezTo>
                    <a:pt x="3" y="21"/>
                    <a:pt x="4" y="21"/>
                    <a:pt x="5" y="21"/>
                  </a:cubicBez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8" name="Freeform 238"/>
            <p:cNvSpPr>
              <a:spLocks/>
            </p:cNvSpPr>
            <p:nvPr/>
          </p:nvSpPr>
          <p:spPr bwMode="auto">
            <a:xfrm>
              <a:off x="1974850" y="1911351"/>
              <a:ext cx="11112" cy="44450"/>
            </a:xfrm>
            <a:custGeom>
              <a:avLst/>
              <a:gdLst>
                <a:gd name="T0" fmla="*/ 0 w 5"/>
                <a:gd name="T1" fmla="*/ 23 h 23"/>
                <a:gd name="T2" fmla="*/ 5 w 5"/>
                <a:gd name="T3" fmla="*/ 20 h 23"/>
                <a:gd name="T4" fmla="*/ 5 w 5"/>
                <a:gd name="T5" fmla="*/ 0 h 23"/>
                <a:gd name="T6" fmla="*/ 0 w 5"/>
                <a:gd name="T7" fmla="*/ 2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2" y="22"/>
                    <a:pt x="3" y="21"/>
                    <a:pt x="5" y="20"/>
                  </a:cubicBezTo>
                  <a:cubicBezTo>
                    <a:pt x="5" y="0"/>
                    <a:pt x="5" y="0"/>
                    <a:pt x="5" y="0"/>
                  </a:cubicBezTo>
                  <a:cubicBezTo>
                    <a:pt x="3" y="1"/>
                    <a:pt x="2" y="1"/>
                    <a:pt x="0" y="2"/>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9" name="Freeform 239"/>
            <p:cNvSpPr>
              <a:spLocks/>
            </p:cNvSpPr>
            <p:nvPr/>
          </p:nvSpPr>
          <p:spPr bwMode="auto">
            <a:xfrm>
              <a:off x="1997075" y="1897064"/>
              <a:ext cx="9525" cy="47625"/>
            </a:xfrm>
            <a:custGeom>
              <a:avLst/>
              <a:gdLst>
                <a:gd name="T0" fmla="*/ 0 w 5"/>
                <a:gd name="T1" fmla="*/ 24 h 24"/>
                <a:gd name="T2" fmla="*/ 5 w 5"/>
                <a:gd name="T3" fmla="*/ 20 h 24"/>
                <a:gd name="T4" fmla="*/ 5 w 5"/>
                <a:gd name="T5" fmla="*/ 0 h 24"/>
                <a:gd name="T6" fmla="*/ 0 w 5"/>
                <a:gd name="T7" fmla="*/ 3 h 24"/>
                <a:gd name="T8" fmla="*/ 0 w 5"/>
                <a:gd name="T9" fmla="*/ 24 h 24"/>
              </a:gdLst>
              <a:ahLst/>
              <a:cxnLst>
                <a:cxn ang="0">
                  <a:pos x="T0" y="T1"/>
                </a:cxn>
                <a:cxn ang="0">
                  <a:pos x="T2" y="T3"/>
                </a:cxn>
                <a:cxn ang="0">
                  <a:pos x="T4" y="T5"/>
                </a:cxn>
                <a:cxn ang="0">
                  <a:pos x="T6" y="T7"/>
                </a:cxn>
                <a:cxn ang="0">
                  <a:pos x="T8" y="T9"/>
                </a:cxn>
              </a:cxnLst>
              <a:rect l="0" t="0" r="r" b="b"/>
              <a:pathLst>
                <a:path w="5" h="24">
                  <a:moveTo>
                    <a:pt x="0" y="24"/>
                  </a:moveTo>
                  <a:cubicBezTo>
                    <a:pt x="2" y="23"/>
                    <a:pt x="4" y="21"/>
                    <a:pt x="5" y="20"/>
                  </a:cubicBezTo>
                  <a:cubicBezTo>
                    <a:pt x="5" y="0"/>
                    <a:pt x="5" y="0"/>
                    <a:pt x="5" y="0"/>
                  </a:cubicBezTo>
                  <a:cubicBezTo>
                    <a:pt x="4" y="1"/>
                    <a:pt x="2" y="2"/>
                    <a:pt x="0" y="3"/>
                  </a:cubicBezTo>
                  <a:lnTo>
                    <a:pt x="0" y="24"/>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0" name="Freeform 240"/>
            <p:cNvSpPr>
              <a:spLocks/>
            </p:cNvSpPr>
            <p:nvPr/>
          </p:nvSpPr>
          <p:spPr bwMode="auto">
            <a:xfrm>
              <a:off x="1954212" y="1920876"/>
              <a:ext cx="9525" cy="46038"/>
            </a:xfrm>
            <a:custGeom>
              <a:avLst/>
              <a:gdLst>
                <a:gd name="T0" fmla="*/ 0 w 5"/>
                <a:gd name="T1" fmla="*/ 23 h 23"/>
                <a:gd name="T2" fmla="*/ 5 w 5"/>
                <a:gd name="T3" fmla="*/ 21 h 23"/>
                <a:gd name="T4" fmla="*/ 5 w 5"/>
                <a:gd name="T5" fmla="*/ 0 h 23"/>
                <a:gd name="T6" fmla="*/ 0 w 5"/>
                <a:gd name="T7" fmla="*/ 2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2" y="22"/>
                    <a:pt x="3" y="22"/>
                    <a:pt x="5" y="21"/>
                  </a:cubicBezTo>
                  <a:cubicBezTo>
                    <a:pt x="5" y="0"/>
                    <a:pt x="5" y="0"/>
                    <a:pt x="5" y="0"/>
                  </a:cubicBezTo>
                  <a:cubicBezTo>
                    <a:pt x="3" y="1"/>
                    <a:pt x="2" y="2"/>
                    <a:pt x="0" y="2"/>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1" name="Freeform 241"/>
            <p:cNvSpPr>
              <a:spLocks/>
            </p:cNvSpPr>
            <p:nvPr/>
          </p:nvSpPr>
          <p:spPr bwMode="auto">
            <a:xfrm>
              <a:off x="1557337" y="1862139"/>
              <a:ext cx="9525" cy="47625"/>
            </a:xfrm>
            <a:custGeom>
              <a:avLst/>
              <a:gdLst>
                <a:gd name="T0" fmla="*/ 0 w 5"/>
                <a:gd name="T1" fmla="*/ 18 h 24"/>
                <a:gd name="T2" fmla="*/ 5 w 5"/>
                <a:gd name="T3" fmla="*/ 24 h 24"/>
                <a:gd name="T4" fmla="*/ 5 w 5"/>
                <a:gd name="T5" fmla="*/ 5 h 24"/>
                <a:gd name="T6" fmla="*/ 0 w 5"/>
                <a:gd name="T7" fmla="*/ 0 h 24"/>
                <a:gd name="T8" fmla="*/ 0 w 5"/>
                <a:gd name="T9" fmla="*/ 18 h 24"/>
              </a:gdLst>
              <a:ahLst/>
              <a:cxnLst>
                <a:cxn ang="0">
                  <a:pos x="T0" y="T1"/>
                </a:cxn>
                <a:cxn ang="0">
                  <a:pos x="T2" y="T3"/>
                </a:cxn>
                <a:cxn ang="0">
                  <a:pos x="T4" y="T5"/>
                </a:cxn>
                <a:cxn ang="0">
                  <a:pos x="T6" y="T7"/>
                </a:cxn>
                <a:cxn ang="0">
                  <a:pos x="T8" y="T9"/>
                </a:cxn>
              </a:cxnLst>
              <a:rect l="0" t="0" r="r" b="b"/>
              <a:pathLst>
                <a:path w="5" h="24">
                  <a:moveTo>
                    <a:pt x="0" y="18"/>
                  </a:moveTo>
                  <a:cubicBezTo>
                    <a:pt x="2" y="20"/>
                    <a:pt x="4" y="22"/>
                    <a:pt x="5" y="24"/>
                  </a:cubicBezTo>
                  <a:cubicBezTo>
                    <a:pt x="5" y="5"/>
                    <a:pt x="5" y="5"/>
                    <a:pt x="5" y="5"/>
                  </a:cubicBezTo>
                  <a:cubicBezTo>
                    <a:pt x="4" y="3"/>
                    <a:pt x="2" y="1"/>
                    <a:pt x="0" y="0"/>
                  </a:cubicBezTo>
                  <a:lnTo>
                    <a:pt x="0" y="18"/>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2" name="Freeform 242"/>
            <p:cNvSpPr>
              <a:spLocks/>
            </p:cNvSpPr>
            <p:nvPr/>
          </p:nvSpPr>
          <p:spPr bwMode="auto">
            <a:xfrm>
              <a:off x="1535112" y="1831976"/>
              <a:ext cx="11112" cy="47625"/>
            </a:xfrm>
            <a:custGeom>
              <a:avLst/>
              <a:gdLst>
                <a:gd name="T0" fmla="*/ 0 w 5"/>
                <a:gd name="T1" fmla="*/ 15 h 24"/>
                <a:gd name="T2" fmla="*/ 5 w 5"/>
                <a:gd name="T3" fmla="*/ 24 h 24"/>
                <a:gd name="T4" fmla="*/ 5 w 5"/>
                <a:gd name="T5" fmla="*/ 7 h 24"/>
                <a:gd name="T6" fmla="*/ 0 w 5"/>
                <a:gd name="T7" fmla="*/ 0 h 24"/>
                <a:gd name="T8" fmla="*/ 0 w 5"/>
                <a:gd name="T9" fmla="*/ 15 h 24"/>
              </a:gdLst>
              <a:ahLst/>
              <a:cxnLst>
                <a:cxn ang="0">
                  <a:pos x="T0" y="T1"/>
                </a:cxn>
                <a:cxn ang="0">
                  <a:pos x="T2" y="T3"/>
                </a:cxn>
                <a:cxn ang="0">
                  <a:pos x="T4" y="T5"/>
                </a:cxn>
                <a:cxn ang="0">
                  <a:pos x="T6" y="T7"/>
                </a:cxn>
                <a:cxn ang="0">
                  <a:pos x="T8" y="T9"/>
                </a:cxn>
              </a:cxnLst>
              <a:rect l="0" t="0" r="r" b="b"/>
              <a:pathLst>
                <a:path w="5" h="24">
                  <a:moveTo>
                    <a:pt x="0" y="15"/>
                  </a:moveTo>
                  <a:cubicBezTo>
                    <a:pt x="2" y="18"/>
                    <a:pt x="3" y="21"/>
                    <a:pt x="5" y="24"/>
                  </a:cubicBezTo>
                  <a:cubicBezTo>
                    <a:pt x="5" y="7"/>
                    <a:pt x="5" y="7"/>
                    <a:pt x="5" y="7"/>
                  </a:cubicBezTo>
                  <a:cubicBezTo>
                    <a:pt x="3" y="5"/>
                    <a:pt x="2" y="3"/>
                    <a:pt x="0" y="0"/>
                  </a:cubicBezTo>
                  <a:lnTo>
                    <a:pt x="0" y="15"/>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3" name="Freeform 243"/>
            <p:cNvSpPr>
              <a:spLocks/>
            </p:cNvSpPr>
            <p:nvPr/>
          </p:nvSpPr>
          <p:spPr bwMode="auto">
            <a:xfrm>
              <a:off x="1931987" y="1930401"/>
              <a:ext cx="9525" cy="44450"/>
            </a:xfrm>
            <a:custGeom>
              <a:avLst/>
              <a:gdLst>
                <a:gd name="T0" fmla="*/ 0 w 5"/>
                <a:gd name="T1" fmla="*/ 22 h 22"/>
                <a:gd name="T2" fmla="*/ 5 w 5"/>
                <a:gd name="T3" fmla="*/ 21 h 22"/>
                <a:gd name="T4" fmla="*/ 5 w 5"/>
                <a:gd name="T5" fmla="*/ 0 h 22"/>
                <a:gd name="T6" fmla="*/ 0 w 5"/>
                <a:gd name="T7" fmla="*/ 1 h 22"/>
                <a:gd name="T8" fmla="*/ 0 w 5"/>
                <a:gd name="T9" fmla="*/ 22 h 22"/>
              </a:gdLst>
              <a:ahLst/>
              <a:cxnLst>
                <a:cxn ang="0">
                  <a:pos x="T0" y="T1"/>
                </a:cxn>
                <a:cxn ang="0">
                  <a:pos x="T2" y="T3"/>
                </a:cxn>
                <a:cxn ang="0">
                  <a:pos x="T4" y="T5"/>
                </a:cxn>
                <a:cxn ang="0">
                  <a:pos x="T6" y="T7"/>
                </a:cxn>
                <a:cxn ang="0">
                  <a:pos x="T8" y="T9"/>
                </a:cxn>
              </a:cxnLst>
              <a:rect l="0" t="0" r="r" b="b"/>
              <a:pathLst>
                <a:path w="5" h="22">
                  <a:moveTo>
                    <a:pt x="0" y="22"/>
                  </a:moveTo>
                  <a:cubicBezTo>
                    <a:pt x="2" y="22"/>
                    <a:pt x="3" y="21"/>
                    <a:pt x="5" y="21"/>
                  </a:cubicBezTo>
                  <a:cubicBezTo>
                    <a:pt x="5" y="0"/>
                    <a:pt x="5" y="0"/>
                    <a:pt x="5" y="0"/>
                  </a:cubicBezTo>
                  <a:cubicBezTo>
                    <a:pt x="3" y="0"/>
                    <a:pt x="2" y="1"/>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4" name="Freeform 244"/>
            <p:cNvSpPr>
              <a:spLocks/>
            </p:cNvSpPr>
            <p:nvPr/>
          </p:nvSpPr>
          <p:spPr bwMode="auto">
            <a:xfrm>
              <a:off x="1865312" y="1946276"/>
              <a:ext cx="9525" cy="44450"/>
            </a:xfrm>
            <a:custGeom>
              <a:avLst/>
              <a:gdLst>
                <a:gd name="T0" fmla="*/ 0 w 5"/>
                <a:gd name="T1" fmla="*/ 22 h 22"/>
                <a:gd name="T2" fmla="*/ 5 w 5"/>
                <a:gd name="T3" fmla="*/ 21 h 22"/>
                <a:gd name="T4" fmla="*/ 5 w 5"/>
                <a:gd name="T5" fmla="*/ 0 h 22"/>
                <a:gd name="T6" fmla="*/ 0 w 5"/>
                <a:gd name="T7" fmla="*/ 1 h 22"/>
                <a:gd name="T8" fmla="*/ 0 w 5"/>
                <a:gd name="T9" fmla="*/ 22 h 22"/>
              </a:gdLst>
              <a:ahLst/>
              <a:cxnLst>
                <a:cxn ang="0">
                  <a:pos x="T0" y="T1"/>
                </a:cxn>
                <a:cxn ang="0">
                  <a:pos x="T2" y="T3"/>
                </a:cxn>
                <a:cxn ang="0">
                  <a:pos x="T4" y="T5"/>
                </a:cxn>
                <a:cxn ang="0">
                  <a:pos x="T6" y="T7"/>
                </a:cxn>
                <a:cxn ang="0">
                  <a:pos x="T8" y="T9"/>
                </a:cxn>
              </a:cxnLst>
              <a:rect l="0" t="0" r="r" b="b"/>
              <a:pathLst>
                <a:path w="5" h="22">
                  <a:moveTo>
                    <a:pt x="0" y="22"/>
                  </a:moveTo>
                  <a:cubicBezTo>
                    <a:pt x="2" y="22"/>
                    <a:pt x="4" y="22"/>
                    <a:pt x="5" y="21"/>
                  </a:cubicBezTo>
                  <a:cubicBezTo>
                    <a:pt x="5" y="0"/>
                    <a:pt x="5" y="0"/>
                    <a:pt x="5" y="0"/>
                  </a:cubicBezTo>
                  <a:cubicBezTo>
                    <a:pt x="4" y="1"/>
                    <a:pt x="2" y="1"/>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5" name="Freeform 245"/>
            <p:cNvSpPr>
              <a:spLocks/>
            </p:cNvSpPr>
            <p:nvPr/>
          </p:nvSpPr>
          <p:spPr bwMode="auto">
            <a:xfrm>
              <a:off x="1843087" y="1951039"/>
              <a:ext cx="9525" cy="42863"/>
            </a:xfrm>
            <a:custGeom>
              <a:avLst/>
              <a:gdLst>
                <a:gd name="T0" fmla="*/ 0 w 5"/>
                <a:gd name="T1" fmla="*/ 22 h 22"/>
                <a:gd name="T2" fmla="*/ 5 w 5"/>
                <a:gd name="T3" fmla="*/ 21 h 22"/>
                <a:gd name="T4" fmla="*/ 5 w 5"/>
                <a:gd name="T5" fmla="*/ 0 h 22"/>
                <a:gd name="T6" fmla="*/ 0 w 5"/>
                <a:gd name="T7" fmla="*/ 0 h 22"/>
                <a:gd name="T8" fmla="*/ 0 w 5"/>
                <a:gd name="T9" fmla="*/ 22 h 22"/>
              </a:gdLst>
              <a:ahLst/>
              <a:cxnLst>
                <a:cxn ang="0">
                  <a:pos x="T0" y="T1"/>
                </a:cxn>
                <a:cxn ang="0">
                  <a:pos x="T2" y="T3"/>
                </a:cxn>
                <a:cxn ang="0">
                  <a:pos x="T4" y="T5"/>
                </a:cxn>
                <a:cxn ang="0">
                  <a:pos x="T6" y="T7"/>
                </a:cxn>
                <a:cxn ang="0">
                  <a:pos x="T8" y="T9"/>
                </a:cxn>
              </a:cxnLst>
              <a:rect l="0" t="0" r="r" b="b"/>
              <a:pathLst>
                <a:path w="5" h="22">
                  <a:moveTo>
                    <a:pt x="0" y="22"/>
                  </a:moveTo>
                  <a:cubicBezTo>
                    <a:pt x="2" y="21"/>
                    <a:pt x="4" y="21"/>
                    <a:pt x="5" y="21"/>
                  </a:cubicBezTo>
                  <a:cubicBezTo>
                    <a:pt x="5" y="0"/>
                    <a:pt x="5" y="0"/>
                    <a:pt x="5" y="0"/>
                  </a:cubicBezTo>
                  <a:cubicBezTo>
                    <a:pt x="4" y="0"/>
                    <a:pt x="2" y="0"/>
                    <a:pt x="0" y="0"/>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6" name="Freeform 246"/>
            <p:cNvSpPr>
              <a:spLocks/>
            </p:cNvSpPr>
            <p:nvPr/>
          </p:nvSpPr>
          <p:spPr bwMode="auto">
            <a:xfrm>
              <a:off x="1820862" y="1952626"/>
              <a:ext cx="11112" cy="41275"/>
            </a:xfrm>
            <a:custGeom>
              <a:avLst/>
              <a:gdLst>
                <a:gd name="T0" fmla="*/ 0 w 5"/>
                <a:gd name="T1" fmla="*/ 21 h 21"/>
                <a:gd name="T2" fmla="*/ 5 w 5"/>
                <a:gd name="T3" fmla="*/ 21 h 21"/>
                <a:gd name="T4" fmla="*/ 5 w 5"/>
                <a:gd name="T5" fmla="*/ 0 h 21"/>
                <a:gd name="T6" fmla="*/ 0 w 5"/>
                <a:gd name="T7" fmla="*/ 0 h 21"/>
                <a:gd name="T8" fmla="*/ 0 w 5"/>
                <a:gd name="T9" fmla="*/ 21 h 21"/>
              </a:gdLst>
              <a:ahLst/>
              <a:cxnLst>
                <a:cxn ang="0">
                  <a:pos x="T0" y="T1"/>
                </a:cxn>
                <a:cxn ang="0">
                  <a:pos x="T2" y="T3"/>
                </a:cxn>
                <a:cxn ang="0">
                  <a:pos x="T4" y="T5"/>
                </a:cxn>
                <a:cxn ang="0">
                  <a:pos x="T6" y="T7"/>
                </a:cxn>
                <a:cxn ang="0">
                  <a:pos x="T8" y="T9"/>
                </a:cxn>
              </a:cxnLst>
              <a:rect l="0" t="0" r="r" b="b"/>
              <a:pathLst>
                <a:path w="5" h="21">
                  <a:moveTo>
                    <a:pt x="0" y="21"/>
                  </a:moveTo>
                  <a:cubicBezTo>
                    <a:pt x="2" y="21"/>
                    <a:pt x="3" y="21"/>
                    <a:pt x="5" y="21"/>
                  </a:cubicBezTo>
                  <a:cubicBezTo>
                    <a:pt x="5" y="0"/>
                    <a:pt x="5" y="0"/>
                    <a:pt x="5" y="0"/>
                  </a:cubicBezTo>
                  <a:cubicBezTo>
                    <a:pt x="3" y="0"/>
                    <a:pt x="2" y="0"/>
                    <a:pt x="0" y="0"/>
                  </a:cubicBezTo>
                  <a:lnTo>
                    <a:pt x="0" y="2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7" name="Freeform 247"/>
            <p:cNvSpPr>
              <a:spLocks/>
            </p:cNvSpPr>
            <p:nvPr/>
          </p:nvSpPr>
          <p:spPr bwMode="auto">
            <a:xfrm>
              <a:off x="1909762" y="1936751"/>
              <a:ext cx="11112" cy="46038"/>
            </a:xfrm>
            <a:custGeom>
              <a:avLst/>
              <a:gdLst>
                <a:gd name="T0" fmla="*/ 0 w 5"/>
                <a:gd name="T1" fmla="*/ 23 h 23"/>
                <a:gd name="T2" fmla="*/ 5 w 5"/>
                <a:gd name="T3" fmla="*/ 21 h 23"/>
                <a:gd name="T4" fmla="*/ 5 w 5"/>
                <a:gd name="T5" fmla="*/ 0 h 23"/>
                <a:gd name="T6" fmla="*/ 0 w 5"/>
                <a:gd name="T7" fmla="*/ 2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1" y="22"/>
                    <a:pt x="3" y="22"/>
                    <a:pt x="5" y="21"/>
                  </a:cubicBezTo>
                  <a:cubicBezTo>
                    <a:pt x="5" y="0"/>
                    <a:pt x="5" y="0"/>
                    <a:pt x="5" y="0"/>
                  </a:cubicBezTo>
                  <a:cubicBezTo>
                    <a:pt x="3" y="1"/>
                    <a:pt x="1" y="1"/>
                    <a:pt x="0" y="2"/>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8" name="Freeform 248"/>
            <p:cNvSpPr>
              <a:spLocks/>
            </p:cNvSpPr>
            <p:nvPr/>
          </p:nvSpPr>
          <p:spPr bwMode="auto">
            <a:xfrm>
              <a:off x="1889125" y="1943101"/>
              <a:ext cx="7937" cy="42863"/>
            </a:xfrm>
            <a:custGeom>
              <a:avLst/>
              <a:gdLst>
                <a:gd name="T0" fmla="*/ 0 w 4"/>
                <a:gd name="T1" fmla="*/ 22 h 22"/>
                <a:gd name="T2" fmla="*/ 4 w 4"/>
                <a:gd name="T3" fmla="*/ 21 h 22"/>
                <a:gd name="T4" fmla="*/ 4 w 4"/>
                <a:gd name="T5" fmla="*/ 0 h 22"/>
                <a:gd name="T6" fmla="*/ 0 w 4"/>
                <a:gd name="T7" fmla="*/ 1 h 22"/>
                <a:gd name="T8" fmla="*/ 0 w 4"/>
                <a:gd name="T9" fmla="*/ 22 h 22"/>
              </a:gdLst>
              <a:ahLst/>
              <a:cxnLst>
                <a:cxn ang="0">
                  <a:pos x="T0" y="T1"/>
                </a:cxn>
                <a:cxn ang="0">
                  <a:pos x="T2" y="T3"/>
                </a:cxn>
                <a:cxn ang="0">
                  <a:pos x="T4" y="T5"/>
                </a:cxn>
                <a:cxn ang="0">
                  <a:pos x="T6" y="T7"/>
                </a:cxn>
                <a:cxn ang="0">
                  <a:pos x="T8" y="T9"/>
                </a:cxn>
              </a:cxnLst>
              <a:rect l="0" t="0" r="r" b="b"/>
              <a:pathLst>
                <a:path w="4" h="22">
                  <a:moveTo>
                    <a:pt x="0" y="22"/>
                  </a:moveTo>
                  <a:cubicBezTo>
                    <a:pt x="1" y="22"/>
                    <a:pt x="3" y="22"/>
                    <a:pt x="4" y="21"/>
                  </a:cubicBezTo>
                  <a:cubicBezTo>
                    <a:pt x="4" y="0"/>
                    <a:pt x="4" y="0"/>
                    <a:pt x="4" y="0"/>
                  </a:cubicBezTo>
                  <a:cubicBezTo>
                    <a:pt x="3" y="0"/>
                    <a:pt x="1" y="1"/>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39" name="Freeform 249"/>
            <p:cNvSpPr>
              <a:spLocks/>
            </p:cNvSpPr>
            <p:nvPr/>
          </p:nvSpPr>
          <p:spPr bwMode="auto">
            <a:xfrm>
              <a:off x="1778000" y="1952626"/>
              <a:ext cx="9525" cy="41275"/>
            </a:xfrm>
            <a:custGeom>
              <a:avLst/>
              <a:gdLst>
                <a:gd name="T0" fmla="*/ 5 w 5"/>
                <a:gd name="T1" fmla="*/ 0 h 21"/>
                <a:gd name="T2" fmla="*/ 0 w 5"/>
                <a:gd name="T3" fmla="*/ 0 h 21"/>
                <a:gd name="T4" fmla="*/ 0 w 5"/>
                <a:gd name="T5" fmla="*/ 21 h 21"/>
                <a:gd name="T6" fmla="*/ 5 w 5"/>
                <a:gd name="T7" fmla="*/ 21 h 21"/>
                <a:gd name="T8" fmla="*/ 5 w 5"/>
                <a:gd name="T9" fmla="*/ 0 h 21"/>
              </a:gdLst>
              <a:ahLst/>
              <a:cxnLst>
                <a:cxn ang="0">
                  <a:pos x="T0" y="T1"/>
                </a:cxn>
                <a:cxn ang="0">
                  <a:pos x="T2" y="T3"/>
                </a:cxn>
                <a:cxn ang="0">
                  <a:pos x="T4" y="T5"/>
                </a:cxn>
                <a:cxn ang="0">
                  <a:pos x="T6" y="T7"/>
                </a:cxn>
                <a:cxn ang="0">
                  <a:pos x="T8" y="T9"/>
                </a:cxn>
              </a:cxnLst>
              <a:rect l="0" t="0" r="r" b="b"/>
              <a:pathLst>
                <a:path w="5" h="21">
                  <a:moveTo>
                    <a:pt x="5" y="0"/>
                  </a:moveTo>
                  <a:cubicBezTo>
                    <a:pt x="3" y="0"/>
                    <a:pt x="1" y="0"/>
                    <a:pt x="0" y="0"/>
                  </a:cubicBezTo>
                  <a:cubicBezTo>
                    <a:pt x="0" y="21"/>
                    <a:pt x="0" y="21"/>
                    <a:pt x="0" y="21"/>
                  </a:cubicBezTo>
                  <a:cubicBezTo>
                    <a:pt x="1" y="21"/>
                    <a:pt x="3" y="21"/>
                    <a:pt x="5" y="21"/>
                  </a:cubicBezTo>
                  <a:lnTo>
                    <a:pt x="5" y="0"/>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0" name="Oval 250"/>
            <p:cNvSpPr>
              <a:spLocks noChangeArrowheads="1"/>
            </p:cNvSpPr>
            <p:nvPr/>
          </p:nvSpPr>
          <p:spPr bwMode="auto">
            <a:xfrm>
              <a:off x="1590675" y="1535114"/>
              <a:ext cx="569912" cy="379413"/>
            </a:xfrm>
            <a:prstGeom prst="ellipse">
              <a:avLst/>
            </a:prstGeom>
            <a:solidFill>
              <a:srgbClr val="F5B9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1" name="Rectangle 251"/>
            <p:cNvSpPr>
              <a:spLocks noChangeArrowheads="1"/>
            </p:cNvSpPr>
            <p:nvPr/>
          </p:nvSpPr>
          <p:spPr bwMode="auto">
            <a:xfrm>
              <a:off x="1590675" y="1670051"/>
              <a:ext cx="569912" cy="53975"/>
            </a:xfrm>
            <a:prstGeom prst="rect">
              <a:avLst/>
            </a:prstGeom>
            <a:solidFill>
              <a:srgbClr val="F5B94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2" name="Oval 252"/>
            <p:cNvSpPr>
              <a:spLocks noChangeArrowheads="1"/>
            </p:cNvSpPr>
            <p:nvPr/>
          </p:nvSpPr>
          <p:spPr bwMode="auto">
            <a:xfrm>
              <a:off x="1590675" y="1481139"/>
              <a:ext cx="569912" cy="381000"/>
            </a:xfrm>
            <a:prstGeom prst="ellipse">
              <a:avLst/>
            </a:prstGeom>
            <a:solidFill>
              <a:srgbClr val="FAD9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3" name="Oval 253"/>
            <p:cNvSpPr>
              <a:spLocks noChangeArrowheads="1"/>
            </p:cNvSpPr>
            <p:nvPr/>
          </p:nvSpPr>
          <p:spPr bwMode="auto">
            <a:xfrm>
              <a:off x="1639887" y="1530351"/>
              <a:ext cx="471487" cy="282575"/>
            </a:xfrm>
            <a:prstGeom prst="ellipse">
              <a:avLst/>
            </a:pr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4" name="Freeform 254"/>
            <p:cNvSpPr>
              <a:spLocks/>
            </p:cNvSpPr>
            <p:nvPr/>
          </p:nvSpPr>
          <p:spPr bwMode="auto">
            <a:xfrm>
              <a:off x="1639887" y="1530351"/>
              <a:ext cx="254000" cy="282575"/>
            </a:xfrm>
            <a:custGeom>
              <a:avLst/>
              <a:gdLst>
                <a:gd name="T0" fmla="*/ 19 w 129"/>
                <a:gd name="T1" fmla="*/ 71 h 143"/>
                <a:gd name="T2" fmla="*/ 129 w 129"/>
                <a:gd name="T3" fmla="*/ 0 h 143"/>
                <a:gd name="T4" fmla="*/ 119 w 129"/>
                <a:gd name="T5" fmla="*/ 0 h 143"/>
                <a:gd name="T6" fmla="*/ 0 w 129"/>
                <a:gd name="T7" fmla="*/ 71 h 143"/>
                <a:gd name="T8" fmla="*/ 119 w 129"/>
                <a:gd name="T9" fmla="*/ 143 h 143"/>
                <a:gd name="T10" fmla="*/ 129 w 129"/>
                <a:gd name="T11" fmla="*/ 143 h 143"/>
                <a:gd name="T12" fmla="*/ 19 w 129"/>
                <a:gd name="T13" fmla="*/ 71 h 143"/>
              </a:gdLst>
              <a:ahLst/>
              <a:cxnLst>
                <a:cxn ang="0">
                  <a:pos x="T0" y="T1"/>
                </a:cxn>
                <a:cxn ang="0">
                  <a:pos x="T2" y="T3"/>
                </a:cxn>
                <a:cxn ang="0">
                  <a:pos x="T4" y="T5"/>
                </a:cxn>
                <a:cxn ang="0">
                  <a:pos x="T6" y="T7"/>
                </a:cxn>
                <a:cxn ang="0">
                  <a:pos x="T8" y="T9"/>
                </a:cxn>
                <a:cxn ang="0">
                  <a:pos x="T10" y="T11"/>
                </a:cxn>
                <a:cxn ang="0">
                  <a:pos x="T12" y="T13"/>
                </a:cxn>
              </a:cxnLst>
              <a:rect l="0" t="0" r="r" b="b"/>
              <a:pathLst>
                <a:path w="129" h="143">
                  <a:moveTo>
                    <a:pt x="19" y="71"/>
                  </a:moveTo>
                  <a:cubicBezTo>
                    <a:pt x="19" y="35"/>
                    <a:pt x="68" y="3"/>
                    <a:pt x="129" y="0"/>
                  </a:cubicBezTo>
                  <a:cubicBezTo>
                    <a:pt x="126" y="0"/>
                    <a:pt x="123" y="0"/>
                    <a:pt x="119" y="0"/>
                  </a:cubicBezTo>
                  <a:cubicBezTo>
                    <a:pt x="54" y="0"/>
                    <a:pt x="0" y="33"/>
                    <a:pt x="0" y="71"/>
                  </a:cubicBezTo>
                  <a:cubicBezTo>
                    <a:pt x="0" y="110"/>
                    <a:pt x="54" y="143"/>
                    <a:pt x="119" y="143"/>
                  </a:cubicBezTo>
                  <a:cubicBezTo>
                    <a:pt x="123" y="143"/>
                    <a:pt x="126" y="143"/>
                    <a:pt x="129" y="143"/>
                  </a:cubicBezTo>
                  <a:cubicBezTo>
                    <a:pt x="68" y="140"/>
                    <a:pt x="19" y="108"/>
                    <a:pt x="19" y="71"/>
                  </a:cubicBezTo>
                  <a:close/>
                </a:path>
              </a:pathLst>
            </a:custGeom>
            <a:solidFill>
              <a:srgbClr val="F5B9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5" name="Freeform 255"/>
            <p:cNvSpPr>
              <a:spLocks/>
            </p:cNvSpPr>
            <p:nvPr/>
          </p:nvSpPr>
          <p:spPr bwMode="auto">
            <a:xfrm>
              <a:off x="1760537" y="1852614"/>
              <a:ext cx="9525" cy="42863"/>
            </a:xfrm>
            <a:custGeom>
              <a:avLst/>
              <a:gdLst>
                <a:gd name="T0" fmla="*/ 5 w 5"/>
                <a:gd name="T1" fmla="*/ 1 h 22"/>
                <a:gd name="T2" fmla="*/ 0 w 5"/>
                <a:gd name="T3" fmla="*/ 0 h 22"/>
                <a:gd name="T4" fmla="*/ 0 w 5"/>
                <a:gd name="T5" fmla="*/ 21 h 22"/>
                <a:gd name="T6" fmla="*/ 5 w 5"/>
                <a:gd name="T7" fmla="*/ 22 h 22"/>
                <a:gd name="T8" fmla="*/ 5 w 5"/>
                <a:gd name="T9" fmla="*/ 1 h 22"/>
              </a:gdLst>
              <a:ahLst/>
              <a:cxnLst>
                <a:cxn ang="0">
                  <a:pos x="T0" y="T1"/>
                </a:cxn>
                <a:cxn ang="0">
                  <a:pos x="T2" y="T3"/>
                </a:cxn>
                <a:cxn ang="0">
                  <a:pos x="T4" y="T5"/>
                </a:cxn>
                <a:cxn ang="0">
                  <a:pos x="T6" y="T7"/>
                </a:cxn>
                <a:cxn ang="0">
                  <a:pos x="T8" y="T9"/>
                </a:cxn>
              </a:cxnLst>
              <a:rect l="0" t="0" r="r" b="b"/>
              <a:pathLst>
                <a:path w="5" h="22">
                  <a:moveTo>
                    <a:pt x="5" y="1"/>
                  </a:moveTo>
                  <a:cubicBezTo>
                    <a:pt x="3" y="1"/>
                    <a:pt x="2" y="0"/>
                    <a:pt x="0" y="0"/>
                  </a:cubicBezTo>
                  <a:cubicBezTo>
                    <a:pt x="0" y="21"/>
                    <a:pt x="0" y="21"/>
                    <a:pt x="0" y="21"/>
                  </a:cubicBezTo>
                  <a:cubicBezTo>
                    <a:pt x="2" y="21"/>
                    <a:pt x="3" y="22"/>
                    <a:pt x="5" y="22"/>
                  </a:cubicBezTo>
                  <a:lnTo>
                    <a:pt x="5"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6" name="Freeform 256"/>
            <p:cNvSpPr>
              <a:spLocks/>
            </p:cNvSpPr>
            <p:nvPr/>
          </p:nvSpPr>
          <p:spPr bwMode="auto">
            <a:xfrm>
              <a:off x="2135187" y="1747839"/>
              <a:ext cx="9525" cy="47625"/>
            </a:xfrm>
            <a:custGeom>
              <a:avLst/>
              <a:gdLst>
                <a:gd name="T0" fmla="*/ 0 w 5"/>
                <a:gd name="T1" fmla="*/ 24 h 24"/>
                <a:gd name="T2" fmla="*/ 5 w 5"/>
                <a:gd name="T3" fmla="*/ 15 h 24"/>
                <a:gd name="T4" fmla="*/ 5 w 5"/>
                <a:gd name="T5" fmla="*/ 0 h 24"/>
                <a:gd name="T6" fmla="*/ 0 w 5"/>
                <a:gd name="T7" fmla="*/ 7 h 24"/>
                <a:gd name="T8" fmla="*/ 0 w 5"/>
                <a:gd name="T9" fmla="*/ 24 h 24"/>
              </a:gdLst>
              <a:ahLst/>
              <a:cxnLst>
                <a:cxn ang="0">
                  <a:pos x="T0" y="T1"/>
                </a:cxn>
                <a:cxn ang="0">
                  <a:pos x="T2" y="T3"/>
                </a:cxn>
                <a:cxn ang="0">
                  <a:pos x="T4" y="T5"/>
                </a:cxn>
                <a:cxn ang="0">
                  <a:pos x="T6" y="T7"/>
                </a:cxn>
                <a:cxn ang="0">
                  <a:pos x="T8" y="T9"/>
                </a:cxn>
              </a:cxnLst>
              <a:rect l="0" t="0" r="r" b="b"/>
              <a:pathLst>
                <a:path w="5" h="24">
                  <a:moveTo>
                    <a:pt x="0" y="24"/>
                  </a:moveTo>
                  <a:cubicBezTo>
                    <a:pt x="2" y="21"/>
                    <a:pt x="3" y="18"/>
                    <a:pt x="5" y="15"/>
                  </a:cubicBezTo>
                  <a:cubicBezTo>
                    <a:pt x="5" y="0"/>
                    <a:pt x="5" y="0"/>
                    <a:pt x="5" y="0"/>
                  </a:cubicBezTo>
                  <a:cubicBezTo>
                    <a:pt x="3" y="2"/>
                    <a:pt x="1" y="5"/>
                    <a:pt x="0" y="7"/>
                  </a:cubicBezTo>
                  <a:lnTo>
                    <a:pt x="0" y="24"/>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7" name="Freeform 257"/>
            <p:cNvSpPr>
              <a:spLocks/>
            </p:cNvSpPr>
            <p:nvPr/>
          </p:nvSpPr>
          <p:spPr bwMode="auto">
            <a:xfrm>
              <a:off x="1782762" y="1857376"/>
              <a:ext cx="9525" cy="44450"/>
            </a:xfrm>
            <a:custGeom>
              <a:avLst/>
              <a:gdLst>
                <a:gd name="T0" fmla="*/ 5 w 5"/>
                <a:gd name="T1" fmla="*/ 1 h 22"/>
                <a:gd name="T2" fmla="*/ 0 w 5"/>
                <a:gd name="T3" fmla="*/ 0 h 22"/>
                <a:gd name="T4" fmla="*/ 0 w 5"/>
                <a:gd name="T5" fmla="*/ 21 h 22"/>
                <a:gd name="T6" fmla="*/ 5 w 5"/>
                <a:gd name="T7" fmla="*/ 22 h 22"/>
                <a:gd name="T8" fmla="*/ 5 w 5"/>
                <a:gd name="T9" fmla="*/ 1 h 22"/>
              </a:gdLst>
              <a:ahLst/>
              <a:cxnLst>
                <a:cxn ang="0">
                  <a:pos x="T0" y="T1"/>
                </a:cxn>
                <a:cxn ang="0">
                  <a:pos x="T2" y="T3"/>
                </a:cxn>
                <a:cxn ang="0">
                  <a:pos x="T4" y="T5"/>
                </a:cxn>
                <a:cxn ang="0">
                  <a:pos x="T6" y="T7"/>
                </a:cxn>
                <a:cxn ang="0">
                  <a:pos x="T8" y="T9"/>
                </a:cxn>
              </a:cxnLst>
              <a:rect l="0" t="0" r="r" b="b"/>
              <a:pathLst>
                <a:path w="5" h="22">
                  <a:moveTo>
                    <a:pt x="5" y="1"/>
                  </a:moveTo>
                  <a:cubicBezTo>
                    <a:pt x="4" y="0"/>
                    <a:pt x="2" y="0"/>
                    <a:pt x="0" y="0"/>
                  </a:cubicBezTo>
                  <a:cubicBezTo>
                    <a:pt x="0" y="21"/>
                    <a:pt x="0" y="21"/>
                    <a:pt x="0" y="21"/>
                  </a:cubicBezTo>
                  <a:cubicBezTo>
                    <a:pt x="2" y="21"/>
                    <a:pt x="4" y="22"/>
                    <a:pt x="5" y="22"/>
                  </a:cubicBezTo>
                  <a:lnTo>
                    <a:pt x="5"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8" name="Freeform 258"/>
            <p:cNvSpPr>
              <a:spLocks/>
            </p:cNvSpPr>
            <p:nvPr/>
          </p:nvSpPr>
          <p:spPr bwMode="auto">
            <a:xfrm>
              <a:off x="1827212" y="1865314"/>
              <a:ext cx="9525" cy="41275"/>
            </a:xfrm>
            <a:custGeom>
              <a:avLst/>
              <a:gdLst>
                <a:gd name="T0" fmla="*/ 5 w 5"/>
                <a:gd name="T1" fmla="*/ 0 h 21"/>
                <a:gd name="T2" fmla="*/ 0 w 5"/>
                <a:gd name="T3" fmla="*/ 0 h 21"/>
                <a:gd name="T4" fmla="*/ 0 w 5"/>
                <a:gd name="T5" fmla="*/ 21 h 21"/>
                <a:gd name="T6" fmla="*/ 5 w 5"/>
                <a:gd name="T7" fmla="*/ 21 h 21"/>
                <a:gd name="T8" fmla="*/ 5 w 5"/>
                <a:gd name="T9" fmla="*/ 0 h 21"/>
              </a:gdLst>
              <a:ahLst/>
              <a:cxnLst>
                <a:cxn ang="0">
                  <a:pos x="T0" y="T1"/>
                </a:cxn>
                <a:cxn ang="0">
                  <a:pos x="T2" y="T3"/>
                </a:cxn>
                <a:cxn ang="0">
                  <a:pos x="T4" y="T5"/>
                </a:cxn>
                <a:cxn ang="0">
                  <a:pos x="T6" y="T7"/>
                </a:cxn>
                <a:cxn ang="0">
                  <a:pos x="T8" y="T9"/>
                </a:cxn>
              </a:cxnLst>
              <a:rect l="0" t="0" r="r" b="b"/>
              <a:pathLst>
                <a:path w="5" h="21">
                  <a:moveTo>
                    <a:pt x="5" y="0"/>
                  </a:moveTo>
                  <a:cubicBezTo>
                    <a:pt x="3" y="0"/>
                    <a:pt x="1" y="0"/>
                    <a:pt x="0" y="0"/>
                  </a:cubicBezTo>
                  <a:cubicBezTo>
                    <a:pt x="0" y="21"/>
                    <a:pt x="0" y="21"/>
                    <a:pt x="0" y="21"/>
                  </a:cubicBezTo>
                  <a:cubicBezTo>
                    <a:pt x="1" y="21"/>
                    <a:pt x="3" y="21"/>
                    <a:pt x="5" y="21"/>
                  </a:cubicBezTo>
                  <a:lnTo>
                    <a:pt x="5" y="0"/>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49" name="Freeform 259"/>
            <p:cNvSpPr>
              <a:spLocks/>
            </p:cNvSpPr>
            <p:nvPr/>
          </p:nvSpPr>
          <p:spPr bwMode="auto">
            <a:xfrm>
              <a:off x="1806575" y="1862139"/>
              <a:ext cx="7937" cy="42863"/>
            </a:xfrm>
            <a:custGeom>
              <a:avLst/>
              <a:gdLst>
                <a:gd name="T0" fmla="*/ 4 w 4"/>
                <a:gd name="T1" fmla="*/ 1 h 22"/>
                <a:gd name="T2" fmla="*/ 0 w 4"/>
                <a:gd name="T3" fmla="*/ 0 h 22"/>
                <a:gd name="T4" fmla="*/ 0 w 4"/>
                <a:gd name="T5" fmla="*/ 21 h 22"/>
                <a:gd name="T6" fmla="*/ 4 w 4"/>
                <a:gd name="T7" fmla="*/ 22 h 22"/>
                <a:gd name="T8" fmla="*/ 4 w 4"/>
                <a:gd name="T9" fmla="*/ 1 h 22"/>
              </a:gdLst>
              <a:ahLst/>
              <a:cxnLst>
                <a:cxn ang="0">
                  <a:pos x="T0" y="T1"/>
                </a:cxn>
                <a:cxn ang="0">
                  <a:pos x="T2" y="T3"/>
                </a:cxn>
                <a:cxn ang="0">
                  <a:pos x="T4" y="T5"/>
                </a:cxn>
                <a:cxn ang="0">
                  <a:pos x="T6" y="T7"/>
                </a:cxn>
                <a:cxn ang="0">
                  <a:pos x="T8" y="T9"/>
                </a:cxn>
              </a:cxnLst>
              <a:rect l="0" t="0" r="r" b="b"/>
              <a:pathLst>
                <a:path w="4" h="22">
                  <a:moveTo>
                    <a:pt x="4" y="1"/>
                  </a:moveTo>
                  <a:cubicBezTo>
                    <a:pt x="3" y="0"/>
                    <a:pt x="1" y="0"/>
                    <a:pt x="0" y="0"/>
                  </a:cubicBezTo>
                  <a:cubicBezTo>
                    <a:pt x="0" y="21"/>
                    <a:pt x="0" y="21"/>
                    <a:pt x="0" y="21"/>
                  </a:cubicBezTo>
                  <a:cubicBezTo>
                    <a:pt x="1" y="21"/>
                    <a:pt x="3" y="22"/>
                    <a:pt x="4" y="22"/>
                  </a:cubicBezTo>
                  <a:lnTo>
                    <a:pt x="4"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0" name="Freeform 260"/>
            <p:cNvSpPr>
              <a:spLocks/>
            </p:cNvSpPr>
            <p:nvPr/>
          </p:nvSpPr>
          <p:spPr bwMode="auto">
            <a:xfrm>
              <a:off x="1717675" y="1836739"/>
              <a:ext cx="9525" cy="44450"/>
            </a:xfrm>
            <a:custGeom>
              <a:avLst/>
              <a:gdLst>
                <a:gd name="T0" fmla="*/ 5 w 5"/>
                <a:gd name="T1" fmla="*/ 2 h 23"/>
                <a:gd name="T2" fmla="*/ 0 w 5"/>
                <a:gd name="T3" fmla="*/ 0 h 23"/>
                <a:gd name="T4" fmla="*/ 0 w 5"/>
                <a:gd name="T5" fmla="*/ 21 h 23"/>
                <a:gd name="T6" fmla="*/ 5 w 5"/>
                <a:gd name="T7" fmla="*/ 23 h 23"/>
                <a:gd name="T8" fmla="*/ 5 w 5"/>
                <a:gd name="T9" fmla="*/ 2 h 23"/>
              </a:gdLst>
              <a:ahLst/>
              <a:cxnLst>
                <a:cxn ang="0">
                  <a:pos x="T0" y="T1"/>
                </a:cxn>
                <a:cxn ang="0">
                  <a:pos x="T2" y="T3"/>
                </a:cxn>
                <a:cxn ang="0">
                  <a:pos x="T4" y="T5"/>
                </a:cxn>
                <a:cxn ang="0">
                  <a:pos x="T6" y="T7"/>
                </a:cxn>
                <a:cxn ang="0">
                  <a:pos x="T8" y="T9"/>
                </a:cxn>
              </a:cxnLst>
              <a:rect l="0" t="0" r="r" b="b"/>
              <a:pathLst>
                <a:path w="5" h="23">
                  <a:moveTo>
                    <a:pt x="5" y="2"/>
                  </a:moveTo>
                  <a:cubicBezTo>
                    <a:pt x="3" y="1"/>
                    <a:pt x="2" y="1"/>
                    <a:pt x="0" y="0"/>
                  </a:cubicBezTo>
                  <a:cubicBezTo>
                    <a:pt x="0" y="21"/>
                    <a:pt x="0" y="21"/>
                    <a:pt x="0" y="21"/>
                  </a:cubicBezTo>
                  <a:cubicBezTo>
                    <a:pt x="2" y="21"/>
                    <a:pt x="3" y="22"/>
                    <a:pt x="5" y="23"/>
                  </a:cubicBezTo>
                  <a:lnTo>
                    <a:pt x="5" y="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1" name="Freeform 261"/>
            <p:cNvSpPr>
              <a:spLocks/>
            </p:cNvSpPr>
            <p:nvPr/>
          </p:nvSpPr>
          <p:spPr bwMode="auto">
            <a:xfrm>
              <a:off x="1738312" y="1844676"/>
              <a:ext cx="11112" cy="44450"/>
            </a:xfrm>
            <a:custGeom>
              <a:avLst/>
              <a:gdLst>
                <a:gd name="T0" fmla="*/ 5 w 5"/>
                <a:gd name="T1" fmla="*/ 2 h 23"/>
                <a:gd name="T2" fmla="*/ 0 w 5"/>
                <a:gd name="T3" fmla="*/ 0 h 23"/>
                <a:gd name="T4" fmla="*/ 0 w 5"/>
                <a:gd name="T5" fmla="*/ 21 h 23"/>
                <a:gd name="T6" fmla="*/ 5 w 5"/>
                <a:gd name="T7" fmla="*/ 23 h 23"/>
                <a:gd name="T8" fmla="*/ 5 w 5"/>
                <a:gd name="T9" fmla="*/ 2 h 23"/>
              </a:gdLst>
              <a:ahLst/>
              <a:cxnLst>
                <a:cxn ang="0">
                  <a:pos x="T0" y="T1"/>
                </a:cxn>
                <a:cxn ang="0">
                  <a:pos x="T2" y="T3"/>
                </a:cxn>
                <a:cxn ang="0">
                  <a:pos x="T4" y="T5"/>
                </a:cxn>
                <a:cxn ang="0">
                  <a:pos x="T6" y="T7"/>
                </a:cxn>
                <a:cxn ang="0">
                  <a:pos x="T8" y="T9"/>
                </a:cxn>
              </a:cxnLst>
              <a:rect l="0" t="0" r="r" b="b"/>
              <a:pathLst>
                <a:path w="5" h="23">
                  <a:moveTo>
                    <a:pt x="5" y="2"/>
                  </a:moveTo>
                  <a:cubicBezTo>
                    <a:pt x="3" y="1"/>
                    <a:pt x="2" y="1"/>
                    <a:pt x="0" y="0"/>
                  </a:cubicBezTo>
                  <a:cubicBezTo>
                    <a:pt x="0" y="21"/>
                    <a:pt x="0" y="21"/>
                    <a:pt x="0" y="21"/>
                  </a:cubicBezTo>
                  <a:cubicBezTo>
                    <a:pt x="2" y="22"/>
                    <a:pt x="3" y="22"/>
                    <a:pt x="5" y="23"/>
                  </a:cubicBezTo>
                  <a:lnTo>
                    <a:pt x="5" y="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2" name="Freeform 262"/>
            <p:cNvSpPr>
              <a:spLocks/>
            </p:cNvSpPr>
            <p:nvPr/>
          </p:nvSpPr>
          <p:spPr bwMode="auto">
            <a:xfrm>
              <a:off x="2089150" y="1797051"/>
              <a:ext cx="11112" cy="44450"/>
            </a:xfrm>
            <a:custGeom>
              <a:avLst/>
              <a:gdLst>
                <a:gd name="T0" fmla="*/ 0 w 5"/>
                <a:gd name="T1" fmla="*/ 23 h 23"/>
                <a:gd name="T2" fmla="*/ 5 w 5"/>
                <a:gd name="T3" fmla="*/ 19 h 23"/>
                <a:gd name="T4" fmla="*/ 5 w 5"/>
                <a:gd name="T5" fmla="*/ 0 h 23"/>
                <a:gd name="T6" fmla="*/ 0 w 5"/>
                <a:gd name="T7" fmla="*/ 4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2" y="22"/>
                    <a:pt x="4" y="21"/>
                    <a:pt x="5" y="19"/>
                  </a:cubicBezTo>
                  <a:cubicBezTo>
                    <a:pt x="5" y="0"/>
                    <a:pt x="5" y="0"/>
                    <a:pt x="5" y="0"/>
                  </a:cubicBezTo>
                  <a:cubicBezTo>
                    <a:pt x="4" y="1"/>
                    <a:pt x="2" y="2"/>
                    <a:pt x="0" y="4"/>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3" name="Freeform 263"/>
            <p:cNvSpPr>
              <a:spLocks/>
            </p:cNvSpPr>
            <p:nvPr/>
          </p:nvSpPr>
          <p:spPr bwMode="auto">
            <a:xfrm>
              <a:off x="2112962" y="1774826"/>
              <a:ext cx="7937" cy="47625"/>
            </a:xfrm>
            <a:custGeom>
              <a:avLst/>
              <a:gdLst>
                <a:gd name="T0" fmla="*/ 0 w 4"/>
                <a:gd name="T1" fmla="*/ 24 h 24"/>
                <a:gd name="T2" fmla="*/ 4 w 4"/>
                <a:gd name="T3" fmla="*/ 19 h 24"/>
                <a:gd name="T4" fmla="*/ 4 w 4"/>
                <a:gd name="T5" fmla="*/ 0 h 24"/>
                <a:gd name="T6" fmla="*/ 0 w 4"/>
                <a:gd name="T7" fmla="*/ 5 h 24"/>
                <a:gd name="T8" fmla="*/ 0 w 4"/>
                <a:gd name="T9" fmla="*/ 24 h 24"/>
              </a:gdLst>
              <a:ahLst/>
              <a:cxnLst>
                <a:cxn ang="0">
                  <a:pos x="T0" y="T1"/>
                </a:cxn>
                <a:cxn ang="0">
                  <a:pos x="T2" y="T3"/>
                </a:cxn>
                <a:cxn ang="0">
                  <a:pos x="T4" y="T5"/>
                </a:cxn>
                <a:cxn ang="0">
                  <a:pos x="T6" y="T7"/>
                </a:cxn>
                <a:cxn ang="0">
                  <a:pos x="T8" y="T9"/>
                </a:cxn>
              </a:cxnLst>
              <a:rect l="0" t="0" r="r" b="b"/>
              <a:pathLst>
                <a:path w="4" h="24">
                  <a:moveTo>
                    <a:pt x="0" y="24"/>
                  </a:moveTo>
                  <a:cubicBezTo>
                    <a:pt x="1" y="23"/>
                    <a:pt x="3" y="21"/>
                    <a:pt x="4" y="19"/>
                  </a:cubicBezTo>
                  <a:cubicBezTo>
                    <a:pt x="4" y="0"/>
                    <a:pt x="4" y="0"/>
                    <a:pt x="4" y="0"/>
                  </a:cubicBezTo>
                  <a:cubicBezTo>
                    <a:pt x="3" y="2"/>
                    <a:pt x="1" y="4"/>
                    <a:pt x="0" y="5"/>
                  </a:cubicBezTo>
                  <a:lnTo>
                    <a:pt x="0" y="24"/>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4" name="Freeform 264"/>
            <p:cNvSpPr>
              <a:spLocks/>
            </p:cNvSpPr>
            <p:nvPr/>
          </p:nvSpPr>
          <p:spPr bwMode="auto">
            <a:xfrm>
              <a:off x="1652587" y="1797051"/>
              <a:ext cx="7937" cy="44450"/>
            </a:xfrm>
            <a:custGeom>
              <a:avLst/>
              <a:gdLst>
                <a:gd name="T0" fmla="*/ 4 w 4"/>
                <a:gd name="T1" fmla="*/ 23 h 23"/>
                <a:gd name="T2" fmla="*/ 4 w 4"/>
                <a:gd name="T3" fmla="*/ 4 h 23"/>
                <a:gd name="T4" fmla="*/ 0 w 4"/>
                <a:gd name="T5" fmla="*/ 0 h 23"/>
                <a:gd name="T6" fmla="*/ 0 w 4"/>
                <a:gd name="T7" fmla="*/ 19 h 23"/>
                <a:gd name="T8" fmla="*/ 4 w 4"/>
                <a:gd name="T9" fmla="*/ 23 h 23"/>
              </a:gdLst>
              <a:ahLst/>
              <a:cxnLst>
                <a:cxn ang="0">
                  <a:pos x="T0" y="T1"/>
                </a:cxn>
                <a:cxn ang="0">
                  <a:pos x="T2" y="T3"/>
                </a:cxn>
                <a:cxn ang="0">
                  <a:pos x="T4" y="T5"/>
                </a:cxn>
                <a:cxn ang="0">
                  <a:pos x="T6" y="T7"/>
                </a:cxn>
                <a:cxn ang="0">
                  <a:pos x="T8" y="T9"/>
                </a:cxn>
              </a:cxnLst>
              <a:rect l="0" t="0" r="r" b="b"/>
              <a:pathLst>
                <a:path w="4" h="23">
                  <a:moveTo>
                    <a:pt x="4" y="23"/>
                  </a:moveTo>
                  <a:cubicBezTo>
                    <a:pt x="4" y="4"/>
                    <a:pt x="4" y="4"/>
                    <a:pt x="4" y="4"/>
                  </a:cubicBezTo>
                  <a:cubicBezTo>
                    <a:pt x="3" y="2"/>
                    <a:pt x="1" y="1"/>
                    <a:pt x="0" y="0"/>
                  </a:cubicBezTo>
                  <a:cubicBezTo>
                    <a:pt x="0" y="19"/>
                    <a:pt x="0" y="19"/>
                    <a:pt x="0" y="19"/>
                  </a:cubicBezTo>
                  <a:cubicBezTo>
                    <a:pt x="1" y="21"/>
                    <a:pt x="3" y="22"/>
                    <a:pt x="4" y="23"/>
                  </a:cubicBez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5" name="Freeform 265"/>
            <p:cNvSpPr>
              <a:spLocks/>
            </p:cNvSpPr>
            <p:nvPr/>
          </p:nvSpPr>
          <p:spPr bwMode="auto">
            <a:xfrm>
              <a:off x="1695450" y="1824039"/>
              <a:ext cx="9525" cy="47625"/>
            </a:xfrm>
            <a:custGeom>
              <a:avLst/>
              <a:gdLst>
                <a:gd name="T0" fmla="*/ 5 w 5"/>
                <a:gd name="T1" fmla="*/ 3 h 24"/>
                <a:gd name="T2" fmla="*/ 0 w 5"/>
                <a:gd name="T3" fmla="*/ 0 h 24"/>
                <a:gd name="T4" fmla="*/ 0 w 5"/>
                <a:gd name="T5" fmla="*/ 21 h 24"/>
                <a:gd name="T6" fmla="*/ 5 w 5"/>
                <a:gd name="T7" fmla="*/ 24 h 24"/>
                <a:gd name="T8" fmla="*/ 5 w 5"/>
                <a:gd name="T9" fmla="*/ 3 h 24"/>
              </a:gdLst>
              <a:ahLst/>
              <a:cxnLst>
                <a:cxn ang="0">
                  <a:pos x="T0" y="T1"/>
                </a:cxn>
                <a:cxn ang="0">
                  <a:pos x="T2" y="T3"/>
                </a:cxn>
                <a:cxn ang="0">
                  <a:pos x="T4" y="T5"/>
                </a:cxn>
                <a:cxn ang="0">
                  <a:pos x="T6" y="T7"/>
                </a:cxn>
                <a:cxn ang="0">
                  <a:pos x="T8" y="T9"/>
                </a:cxn>
              </a:cxnLst>
              <a:rect l="0" t="0" r="r" b="b"/>
              <a:pathLst>
                <a:path w="5" h="24">
                  <a:moveTo>
                    <a:pt x="5" y="3"/>
                  </a:moveTo>
                  <a:cubicBezTo>
                    <a:pt x="3" y="2"/>
                    <a:pt x="1" y="1"/>
                    <a:pt x="0" y="0"/>
                  </a:cubicBezTo>
                  <a:cubicBezTo>
                    <a:pt x="0" y="21"/>
                    <a:pt x="0" y="21"/>
                    <a:pt x="0" y="21"/>
                  </a:cubicBezTo>
                  <a:cubicBezTo>
                    <a:pt x="1" y="22"/>
                    <a:pt x="3" y="23"/>
                    <a:pt x="5" y="24"/>
                  </a:cubicBezTo>
                  <a:lnTo>
                    <a:pt x="5" y="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6" name="Freeform 266"/>
            <p:cNvSpPr>
              <a:spLocks/>
            </p:cNvSpPr>
            <p:nvPr/>
          </p:nvSpPr>
          <p:spPr bwMode="auto">
            <a:xfrm>
              <a:off x="1673225" y="1812926"/>
              <a:ext cx="11112" cy="44450"/>
            </a:xfrm>
            <a:custGeom>
              <a:avLst/>
              <a:gdLst>
                <a:gd name="T0" fmla="*/ 5 w 5"/>
                <a:gd name="T1" fmla="*/ 3 h 23"/>
                <a:gd name="T2" fmla="*/ 0 w 5"/>
                <a:gd name="T3" fmla="*/ 0 h 23"/>
                <a:gd name="T4" fmla="*/ 0 w 5"/>
                <a:gd name="T5" fmla="*/ 20 h 23"/>
                <a:gd name="T6" fmla="*/ 5 w 5"/>
                <a:gd name="T7" fmla="*/ 23 h 23"/>
                <a:gd name="T8" fmla="*/ 5 w 5"/>
                <a:gd name="T9" fmla="*/ 3 h 23"/>
              </a:gdLst>
              <a:ahLst/>
              <a:cxnLst>
                <a:cxn ang="0">
                  <a:pos x="T0" y="T1"/>
                </a:cxn>
                <a:cxn ang="0">
                  <a:pos x="T2" y="T3"/>
                </a:cxn>
                <a:cxn ang="0">
                  <a:pos x="T4" y="T5"/>
                </a:cxn>
                <a:cxn ang="0">
                  <a:pos x="T6" y="T7"/>
                </a:cxn>
                <a:cxn ang="0">
                  <a:pos x="T8" y="T9"/>
                </a:cxn>
              </a:cxnLst>
              <a:rect l="0" t="0" r="r" b="b"/>
              <a:pathLst>
                <a:path w="5" h="23">
                  <a:moveTo>
                    <a:pt x="5" y="3"/>
                  </a:moveTo>
                  <a:cubicBezTo>
                    <a:pt x="3" y="2"/>
                    <a:pt x="1" y="1"/>
                    <a:pt x="0" y="0"/>
                  </a:cubicBezTo>
                  <a:cubicBezTo>
                    <a:pt x="0" y="20"/>
                    <a:pt x="0" y="20"/>
                    <a:pt x="0" y="20"/>
                  </a:cubicBezTo>
                  <a:cubicBezTo>
                    <a:pt x="1" y="21"/>
                    <a:pt x="3" y="22"/>
                    <a:pt x="5" y="23"/>
                  </a:cubicBezTo>
                  <a:lnTo>
                    <a:pt x="5" y="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7" name="Freeform 267"/>
            <p:cNvSpPr>
              <a:spLocks/>
            </p:cNvSpPr>
            <p:nvPr/>
          </p:nvSpPr>
          <p:spPr bwMode="auto">
            <a:xfrm>
              <a:off x="1871662" y="1868489"/>
              <a:ext cx="9525" cy="41275"/>
            </a:xfrm>
            <a:custGeom>
              <a:avLst/>
              <a:gdLst>
                <a:gd name="T0" fmla="*/ 5 w 5"/>
                <a:gd name="T1" fmla="*/ 21 h 21"/>
                <a:gd name="T2" fmla="*/ 5 w 5"/>
                <a:gd name="T3" fmla="*/ 0 h 21"/>
                <a:gd name="T4" fmla="*/ 2 w 5"/>
                <a:gd name="T5" fmla="*/ 0 h 21"/>
                <a:gd name="T6" fmla="*/ 0 w 5"/>
                <a:gd name="T7" fmla="*/ 0 h 21"/>
                <a:gd name="T8" fmla="*/ 0 w 5"/>
                <a:gd name="T9" fmla="*/ 21 h 21"/>
                <a:gd name="T10" fmla="*/ 2 w 5"/>
                <a:gd name="T11" fmla="*/ 21 h 21"/>
                <a:gd name="T12" fmla="*/ 5 w 5"/>
                <a:gd name="T13" fmla="*/ 21 h 21"/>
              </a:gdLst>
              <a:ahLst/>
              <a:cxnLst>
                <a:cxn ang="0">
                  <a:pos x="T0" y="T1"/>
                </a:cxn>
                <a:cxn ang="0">
                  <a:pos x="T2" y="T3"/>
                </a:cxn>
                <a:cxn ang="0">
                  <a:pos x="T4" y="T5"/>
                </a:cxn>
                <a:cxn ang="0">
                  <a:pos x="T6" y="T7"/>
                </a:cxn>
                <a:cxn ang="0">
                  <a:pos x="T8" y="T9"/>
                </a:cxn>
                <a:cxn ang="0">
                  <a:pos x="T10" y="T11"/>
                </a:cxn>
                <a:cxn ang="0">
                  <a:pos x="T12" y="T13"/>
                </a:cxn>
              </a:cxnLst>
              <a:rect l="0" t="0" r="r" b="b"/>
              <a:pathLst>
                <a:path w="5" h="21">
                  <a:moveTo>
                    <a:pt x="5" y="21"/>
                  </a:moveTo>
                  <a:cubicBezTo>
                    <a:pt x="5" y="0"/>
                    <a:pt x="5" y="0"/>
                    <a:pt x="5" y="0"/>
                  </a:cubicBezTo>
                  <a:cubicBezTo>
                    <a:pt x="4" y="0"/>
                    <a:pt x="3" y="0"/>
                    <a:pt x="2" y="0"/>
                  </a:cubicBezTo>
                  <a:cubicBezTo>
                    <a:pt x="2" y="0"/>
                    <a:pt x="1" y="0"/>
                    <a:pt x="0" y="0"/>
                  </a:cubicBezTo>
                  <a:cubicBezTo>
                    <a:pt x="0" y="21"/>
                    <a:pt x="0" y="21"/>
                    <a:pt x="0" y="21"/>
                  </a:cubicBezTo>
                  <a:cubicBezTo>
                    <a:pt x="1" y="21"/>
                    <a:pt x="2" y="21"/>
                    <a:pt x="2" y="21"/>
                  </a:cubicBezTo>
                  <a:cubicBezTo>
                    <a:pt x="3" y="21"/>
                    <a:pt x="4" y="21"/>
                    <a:pt x="5" y="21"/>
                  </a:cubicBez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8" name="Freeform 268"/>
            <p:cNvSpPr>
              <a:spLocks/>
            </p:cNvSpPr>
            <p:nvPr/>
          </p:nvSpPr>
          <p:spPr bwMode="auto">
            <a:xfrm>
              <a:off x="2046287" y="1824039"/>
              <a:ext cx="9525" cy="47625"/>
            </a:xfrm>
            <a:custGeom>
              <a:avLst/>
              <a:gdLst>
                <a:gd name="T0" fmla="*/ 0 w 5"/>
                <a:gd name="T1" fmla="*/ 24 h 24"/>
                <a:gd name="T2" fmla="*/ 5 w 5"/>
                <a:gd name="T3" fmla="*/ 21 h 24"/>
                <a:gd name="T4" fmla="*/ 5 w 5"/>
                <a:gd name="T5" fmla="*/ 0 h 24"/>
                <a:gd name="T6" fmla="*/ 0 w 5"/>
                <a:gd name="T7" fmla="*/ 3 h 24"/>
                <a:gd name="T8" fmla="*/ 0 w 5"/>
                <a:gd name="T9" fmla="*/ 24 h 24"/>
              </a:gdLst>
              <a:ahLst/>
              <a:cxnLst>
                <a:cxn ang="0">
                  <a:pos x="T0" y="T1"/>
                </a:cxn>
                <a:cxn ang="0">
                  <a:pos x="T2" y="T3"/>
                </a:cxn>
                <a:cxn ang="0">
                  <a:pos x="T4" y="T5"/>
                </a:cxn>
                <a:cxn ang="0">
                  <a:pos x="T6" y="T7"/>
                </a:cxn>
                <a:cxn ang="0">
                  <a:pos x="T8" y="T9"/>
                </a:cxn>
              </a:cxnLst>
              <a:rect l="0" t="0" r="r" b="b"/>
              <a:pathLst>
                <a:path w="5" h="24">
                  <a:moveTo>
                    <a:pt x="0" y="24"/>
                  </a:moveTo>
                  <a:cubicBezTo>
                    <a:pt x="2" y="23"/>
                    <a:pt x="3" y="22"/>
                    <a:pt x="5" y="21"/>
                  </a:cubicBezTo>
                  <a:cubicBezTo>
                    <a:pt x="5" y="0"/>
                    <a:pt x="5" y="0"/>
                    <a:pt x="5" y="0"/>
                  </a:cubicBezTo>
                  <a:cubicBezTo>
                    <a:pt x="3" y="1"/>
                    <a:pt x="2" y="2"/>
                    <a:pt x="0" y="3"/>
                  </a:cubicBezTo>
                  <a:lnTo>
                    <a:pt x="0" y="24"/>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59" name="Freeform 269"/>
            <p:cNvSpPr>
              <a:spLocks/>
            </p:cNvSpPr>
            <p:nvPr/>
          </p:nvSpPr>
          <p:spPr bwMode="auto">
            <a:xfrm>
              <a:off x="2068512" y="1812926"/>
              <a:ext cx="9525" cy="44450"/>
            </a:xfrm>
            <a:custGeom>
              <a:avLst/>
              <a:gdLst>
                <a:gd name="T0" fmla="*/ 0 w 5"/>
                <a:gd name="T1" fmla="*/ 23 h 23"/>
                <a:gd name="T2" fmla="*/ 5 w 5"/>
                <a:gd name="T3" fmla="*/ 20 h 23"/>
                <a:gd name="T4" fmla="*/ 5 w 5"/>
                <a:gd name="T5" fmla="*/ 0 h 23"/>
                <a:gd name="T6" fmla="*/ 0 w 5"/>
                <a:gd name="T7" fmla="*/ 3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2" y="22"/>
                    <a:pt x="4" y="21"/>
                    <a:pt x="5" y="20"/>
                  </a:cubicBezTo>
                  <a:cubicBezTo>
                    <a:pt x="5" y="0"/>
                    <a:pt x="5" y="0"/>
                    <a:pt x="5" y="0"/>
                  </a:cubicBezTo>
                  <a:cubicBezTo>
                    <a:pt x="4" y="1"/>
                    <a:pt x="2" y="2"/>
                    <a:pt x="0" y="3"/>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0" name="Freeform 270"/>
            <p:cNvSpPr>
              <a:spLocks/>
            </p:cNvSpPr>
            <p:nvPr/>
          </p:nvSpPr>
          <p:spPr bwMode="auto">
            <a:xfrm>
              <a:off x="2024062" y="1836739"/>
              <a:ext cx="11112" cy="44450"/>
            </a:xfrm>
            <a:custGeom>
              <a:avLst/>
              <a:gdLst>
                <a:gd name="T0" fmla="*/ 0 w 5"/>
                <a:gd name="T1" fmla="*/ 23 h 23"/>
                <a:gd name="T2" fmla="*/ 5 w 5"/>
                <a:gd name="T3" fmla="*/ 21 h 23"/>
                <a:gd name="T4" fmla="*/ 5 w 5"/>
                <a:gd name="T5" fmla="*/ 0 h 23"/>
                <a:gd name="T6" fmla="*/ 0 w 5"/>
                <a:gd name="T7" fmla="*/ 2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2" y="22"/>
                    <a:pt x="3" y="21"/>
                    <a:pt x="5" y="21"/>
                  </a:cubicBezTo>
                  <a:cubicBezTo>
                    <a:pt x="5" y="0"/>
                    <a:pt x="5" y="0"/>
                    <a:pt x="5" y="0"/>
                  </a:cubicBezTo>
                  <a:cubicBezTo>
                    <a:pt x="3" y="1"/>
                    <a:pt x="2" y="1"/>
                    <a:pt x="0" y="2"/>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1" name="Freeform 271"/>
            <p:cNvSpPr>
              <a:spLocks/>
            </p:cNvSpPr>
            <p:nvPr/>
          </p:nvSpPr>
          <p:spPr bwMode="auto">
            <a:xfrm>
              <a:off x="1628775" y="1774826"/>
              <a:ext cx="9525" cy="47625"/>
            </a:xfrm>
            <a:custGeom>
              <a:avLst/>
              <a:gdLst>
                <a:gd name="T0" fmla="*/ 0 w 5"/>
                <a:gd name="T1" fmla="*/ 19 h 24"/>
                <a:gd name="T2" fmla="*/ 5 w 5"/>
                <a:gd name="T3" fmla="*/ 24 h 24"/>
                <a:gd name="T4" fmla="*/ 5 w 5"/>
                <a:gd name="T5" fmla="*/ 5 h 24"/>
                <a:gd name="T6" fmla="*/ 0 w 5"/>
                <a:gd name="T7" fmla="*/ 0 h 24"/>
                <a:gd name="T8" fmla="*/ 0 w 5"/>
                <a:gd name="T9" fmla="*/ 19 h 24"/>
              </a:gdLst>
              <a:ahLst/>
              <a:cxnLst>
                <a:cxn ang="0">
                  <a:pos x="T0" y="T1"/>
                </a:cxn>
                <a:cxn ang="0">
                  <a:pos x="T2" y="T3"/>
                </a:cxn>
                <a:cxn ang="0">
                  <a:pos x="T4" y="T5"/>
                </a:cxn>
                <a:cxn ang="0">
                  <a:pos x="T6" y="T7"/>
                </a:cxn>
                <a:cxn ang="0">
                  <a:pos x="T8" y="T9"/>
                </a:cxn>
              </a:cxnLst>
              <a:rect l="0" t="0" r="r" b="b"/>
              <a:pathLst>
                <a:path w="5" h="24">
                  <a:moveTo>
                    <a:pt x="0" y="19"/>
                  </a:moveTo>
                  <a:cubicBezTo>
                    <a:pt x="2" y="21"/>
                    <a:pt x="4" y="23"/>
                    <a:pt x="5" y="24"/>
                  </a:cubicBezTo>
                  <a:cubicBezTo>
                    <a:pt x="5" y="5"/>
                    <a:pt x="5" y="5"/>
                    <a:pt x="5" y="5"/>
                  </a:cubicBezTo>
                  <a:cubicBezTo>
                    <a:pt x="4" y="4"/>
                    <a:pt x="2" y="2"/>
                    <a:pt x="0" y="0"/>
                  </a:cubicBezTo>
                  <a:lnTo>
                    <a:pt x="0" y="19"/>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2" name="Freeform 272"/>
            <p:cNvSpPr>
              <a:spLocks/>
            </p:cNvSpPr>
            <p:nvPr/>
          </p:nvSpPr>
          <p:spPr bwMode="auto">
            <a:xfrm>
              <a:off x="1606550" y="1747839"/>
              <a:ext cx="9525" cy="47625"/>
            </a:xfrm>
            <a:custGeom>
              <a:avLst/>
              <a:gdLst>
                <a:gd name="T0" fmla="*/ 0 w 5"/>
                <a:gd name="T1" fmla="*/ 15 h 24"/>
                <a:gd name="T2" fmla="*/ 5 w 5"/>
                <a:gd name="T3" fmla="*/ 24 h 24"/>
                <a:gd name="T4" fmla="*/ 5 w 5"/>
                <a:gd name="T5" fmla="*/ 7 h 24"/>
                <a:gd name="T6" fmla="*/ 0 w 5"/>
                <a:gd name="T7" fmla="*/ 0 h 24"/>
                <a:gd name="T8" fmla="*/ 0 w 5"/>
                <a:gd name="T9" fmla="*/ 15 h 24"/>
              </a:gdLst>
              <a:ahLst/>
              <a:cxnLst>
                <a:cxn ang="0">
                  <a:pos x="T0" y="T1"/>
                </a:cxn>
                <a:cxn ang="0">
                  <a:pos x="T2" y="T3"/>
                </a:cxn>
                <a:cxn ang="0">
                  <a:pos x="T4" y="T5"/>
                </a:cxn>
                <a:cxn ang="0">
                  <a:pos x="T6" y="T7"/>
                </a:cxn>
                <a:cxn ang="0">
                  <a:pos x="T8" y="T9"/>
                </a:cxn>
              </a:cxnLst>
              <a:rect l="0" t="0" r="r" b="b"/>
              <a:pathLst>
                <a:path w="5" h="24">
                  <a:moveTo>
                    <a:pt x="0" y="15"/>
                  </a:moveTo>
                  <a:cubicBezTo>
                    <a:pt x="2" y="18"/>
                    <a:pt x="3" y="21"/>
                    <a:pt x="5" y="24"/>
                  </a:cubicBezTo>
                  <a:cubicBezTo>
                    <a:pt x="5" y="7"/>
                    <a:pt x="5" y="7"/>
                    <a:pt x="5" y="7"/>
                  </a:cubicBezTo>
                  <a:cubicBezTo>
                    <a:pt x="3" y="5"/>
                    <a:pt x="2" y="2"/>
                    <a:pt x="0" y="0"/>
                  </a:cubicBezTo>
                  <a:lnTo>
                    <a:pt x="0" y="15"/>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3" name="Freeform 273"/>
            <p:cNvSpPr>
              <a:spLocks/>
            </p:cNvSpPr>
            <p:nvPr/>
          </p:nvSpPr>
          <p:spPr bwMode="auto">
            <a:xfrm>
              <a:off x="2003425" y="1844676"/>
              <a:ext cx="9525" cy="44450"/>
            </a:xfrm>
            <a:custGeom>
              <a:avLst/>
              <a:gdLst>
                <a:gd name="T0" fmla="*/ 0 w 5"/>
                <a:gd name="T1" fmla="*/ 23 h 23"/>
                <a:gd name="T2" fmla="*/ 5 w 5"/>
                <a:gd name="T3" fmla="*/ 21 h 23"/>
                <a:gd name="T4" fmla="*/ 5 w 5"/>
                <a:gd name="T5" fmla="*/ 0 h 23"/>
                <a:gd name="T6" fmla="*/ 0 w 5"/>
                <a:gd name="T7" fmla="*/ 2 h 23"/>
                <a:gd name="T8" fmla="*/ 0 w 5"/>
                <a:gd name="T9" fmla="*/ 23 h 23"/>
              </a:gdLst>
              <a:ahLst/>
              <a:cxnLst>
                <a:cxn ang="0">
                  <a:pos x="T0" y="T1"/>
                </a:cxn>
                <a:cxn ang="0">
                  <a:pos x="T2" y="T3"/>
                </a:cxn>
                <a:cxn ang="0">
                  <a:pos x="T4" y="T5"/>
                </a:cxn>
                <a:cxn ang="0">
                  <a:pos x="T6" y="T7"/>
                </a:cxn>
                <a:cxn ang="0">
                  <a:pos x="T8" y="T9"/>
                </a:cxn>
              </a:cxnLst>
              <a:rect l="0" t="0" r="r" b="b"/>
              <a:pathLst>
                <a:path w="5" h="23">
                  <a:moveTo>
                    <a:pt x="0" y="23"/>
                  </a:moveTo>
                  <a:cubicBezTo>
                    <a:pt x="1" y="22"/>
                    <a:pt x="3" y="22"/>
                    <a:pt x="5" y="21"/>
                  </a:cubicBezTo>
                  <a:cubicBezTo>
                    <a:pt x="5" y="0"/>
                    <a:pt x="5" y="0"/>
                    <a:pt x="5" y="0"/>
                  </a:cubicBezTo>
                  <a:cubicBezTo>
                    <a:pt x="3" y="1"/>
                    <a:pt x="1" y="1"/>
                    <a:pt x="0" y="2"/>
                  </a:cubicBezTo>
                  <a:lnTo>
                    <a:pt x="0" y="23"/>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4" name="Freeform 274"/>
            <p:cNvSpPr>
              <a:spLocks/>
            </p:cNvSpPr>
            <p:nvPr/>
          </p:nvSpPr>
          <p:spPr bwMode="auto">
            <a:xfrm>
              <a:off x="1936750" y="1862139"/>
              <a:ext cx="9525" cy="42863"/>
            </a:xfrm>
            <a:custGeom>
              <a:avLst/>
              <a:gdLst>
                <a:gd name="T0" fmla="*/ 0 w 5"/>
                <a:gd name="T1" fmla="*/ 22 h 22"/>
                <a:gd name="T2" fmla="*/ 5 w 5"/>
                <a:gd name="T3" fmla="*/ 21 h 22"/>
                <a:gd name="T4" fmla="*/ 5 w 5"/>
                <a:gd name="T5" fmla="*/ 0 h 22"/>
                <a:gd name="T6" fmla="*/ 0 w 5"/>
                <a:gd name="T7" fmla="*/ 1 h 22"/>
                <a:gd name="T8" fmla="*/ 0 w 5"/>
                <a:gd name="T9" fmla="*/ 22 h 22"/>
              </a:gdLst>
              <a:ahLst/>
              <a:cxnLst>
                <a:cxn ang="0">
                  <a:pos x="T0" y="T1"/>
                </a:cxn>
                <a:cxn ang="0">
                  <a:pos x="T2" y="T3"/>
                </a:cxn>
                <a:cxn ang="0">
                  <a:pos x="T4" y="T5"/>
                </a:cxn>
                <a:cxn ang="0">
                  <a:pos x="T6" y="T7"/>
                </a:cxn>
                <a:cxn ang="0">
                  <a:pos x="T8" y="T9"/>
                </a:cxn>
              </a:cxnLst>
              <a:rect l="0" t="0" r="r" b="b"/>
              <a:pathLst>
                <a:path w="5" h="22">
                  <a:moveTo>
                    <a:pt x="0" y="22"/>
                  </a:moveTo>
                  <a:cubicBezTo>
                    <a:pt x="2" y="22"/>
                    <a:pt x="4" y="21"/>
                    <a:pt x="5" y="21"/>
                  </a:cubicBezTo>
                  <a:cubicBezTo>
                    <a:pt x="5" y="0"/>
                    <a:pt x="5" y="0"/>
                    <a:pt x="5" y="0"/>
                  </a:cubicBezTo>
                  <a:cubicBezTo>
                    <a:pt x="4" y="0"/>
                    <a:pt x="2" y="0"/>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5" name="Freeform 275"/>
            <p:cNvSpPr>
              <a:spLocks/>
            </p:cNvSpPr>
            <p:nvPr/>
          </p:nvSpPr>
          <p:spPr bwMode="auto">
            <a:xfrm>
              <a:off x="1914525" y="1865314"/>
              <a:ext cx="9525" cy="41275"/>
            </a:xfrm>
            <a:custGeom>
              <a:avLst/>
              <a:gdLst>
                <a:gd name="T0" fmla="*/ 0 w 5"/>
                <a:gd name="T1" fmla="*/ 21 h 21"/>
                <a:gd name="T2" fmla="*/ 5 w 5"/>
                <a:gd name="T3" fmla="*/ 21 h 21"/>
                <a:gd name="T4" fmla="*/ 5 w 5"/>
                <a:gd name="T5" fmla="*/ 0 h 21"/>
                <a:gd name="T6" fmla="*/ 0 w 5"/>
                <a:gd name="T7" fmla="*/ 0 h 21"/>
                <a:gd name="T8" fmla="*/ 0 w 5"/>
                <a:gd name="T9" fmla="*/ 21 h 21"/>
              </a:gdLst>
              <a:ahLst/>
              <a:cxnLst>
                <a:cxn ang="0">
                  <a:pos x="T0" y="T1"/>
                </a:cxn>
                <a:cxn ang="0">
                  <a:pos x="T2" y="T3"/>
                </a:cxn>
                <a:cxn ang="0">
                  <a:pos x="T4" y="T5"/>
                </a:cxn>
                <a:cxn ang="0">
                  <a:pos x="T6" y="T7"/>
                </a:cxn>
                <a:cxn ang="0">
                  <a:pos x="T8" y="T9"/>
                </a:cxn>
              </a:cxnLst>
              <a:rect l="0" t="0" r="r" b="b"/>
              <a:pathLst>
                <a:path w="5" h="21">
                  <a:moveTo>
                    <a:pt x="0" y="21"/>
                  </a:moveTo>
                  <a:cubicBezTo>
                    <a:pt x="2" y="21"/>
                    <a:pt x="4" y="21"/>
                    <a:pt x="5" y="21"/>
                  </a:cubicBezTo>
                  <a:cubicBezTo>
                    <a:pt x="5" y="0"/>
                    <a:pt x="5" y="0"/>
                    <a:pt x="5" y="0"/>
                  </a:cubicBezTo>
                  <a:cubicBezTo>
                    <a:pt x="4" y="0"/>
                    <a:pt x="2" y="0"/>
                    <a:pt x="0" y="0"/>
                  </a:cubicBezTo>
                  <a:lnTo>
                    <a:pt x="0" y="2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6" name="Freeform 276"/>
            <p:cNvSpPr>
              <a:spLocks/>
            </p:cNvSpPr>
            <p:nvPr/>
          </p:nvSpPr>
          <p:spPr bwMode="auto">
            <a:xfrm>
              <a:off x="1892300" y="1865314"/>
              <a:ext cx="9525" cy="44450"/>
            </a:xfrm>
            <a:custGeom>
              <a:avLst/>
              <a:gdLst>
                <a:gd name="T0" fmla="*/ 0 w 5"/>
                <a:gd name="T1" fmla="*/ 22 h 22"/>
                <a:gd name="T2" fmla="*/ 5 w 5"/>
                <a:gd name="T3" fmla="*/ 22 h 22"/>
                <a:gd name="T4" fmla="*/ 5 w 5"/>
                <a:gd name="T5" fmla="*/ 0 h 22"/>
                <a:gd name="T6" fmla="*/ 0 w 5"/>
                <a:gd name="T7" fmla="*/ 1 h 22"/>
                <a:gd name="T8" fmla="*/ 0 w 5"/>
                <a:gd name="T9" fmla="*/ 22 h 22"/>
              </a:gdLst>
              <a:ahLst/>
              <a:cxnLst>
                <a:cxn ang="0">
                  <a:pos x="T0" y="T1"/>
                </a:cxn>
                <a:cxn ang="0">
                  <a:pos x="T2" y="T3"/>
                </a:cxn>
                <a:cxn ang="0">
                  <a:pos x="T4" y="T5"/>
                </a:cxn>
                <a:cxn ang="0">
                  <a:pos x="T6" y="T7"/>
                </a:cxn>
                <a:cxn ang="0">
                  <a:pos x="T8" y="T9"/>
                </a:cxn>
              </a:cxnLst>
              <a:rect l="0" t="0" r="r" b="b"/>
              <a:pathLst>
                <a:path w="5" h="22">
                  <a:moveTo>
                    <a:pt x="0" y="22"/>
                  </a:moveTo>
                  <a:cubicBezTo>
                    <a:pt x="2" y="22"/>
                    <a:pt x="3" y="22"/>
                    <a:pt x="5" y="22"/>
                  </a:cubicBezTo>
                  <a:cubicBezTo>
                    <a:pt x="5" y="0"/>
                    <a:pt x="5" y="0"/>
                    <a:pt x="5" y="0"/>
                  </a:cubicBezTo>
                  <a:cubicBezTo>
                    <a:pt x="3" y="1"/>
                    <a:pt x="2" y="1"/>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7" name="Freeform 277"/>
            <p:cNvSpPr>
              <a:spLocks/>
            </p:cNvSpPr>
            <p:nvPr/>
          </p:nvSpPr>
          <p:spPr bwMode="auto">
            <a:xfrm>
              <a:off x="1981200" y="1852614"/>
              <a:ext cx="9525" cy="42863"/>
            </a:xfrm>
            <a:custGeom>
              <a:avLst/>
              <a:gdLst>
                <a:gd name="T0" fmla="*/ 0 w 5"/>
                <a:gd name="T1" fmla="*/ 22 h 22"/>
                <a:gd name="T2" fmla="*/ 5 w 5"/>
                <a:gd name="T3" fmla="*/ 21 h 22"/>
                <a:gd name="T4" fmla="*/ 5 w 5"/>
                <a:gd name="T5" fmla="*/ 0 h 22"/>
                <a:gd name="T6" fmla="*/ 0 w 5"/>
                <a:gd name="T7" fmla="*/ 1 h 22"/>
                <a:gd name="T8" fmla="*/ 0 w 5"/>
                <a:gd name="T9" fmla="*/ 22 h 22"/>
              </a:gdLst>
              <a:ahLst/>
              <a:cxnLst>
                <a:cxn ang="0">
                  <a:pos x="T0" y="T1"/>
                </a:cxn>
                <a:cxn ang="0">
                  <a:pos x="T2" y="T3"/>
                </a:cxn>
                <a:cxn ang="0">
                  <a:pos x="T4" y="T5"/>
                </a:cxn>
                <a:cxn ang="0">
                  <a:pos x="T6" y="T7"/>
                </a:cxn>
                <a:cxn ang="0">
                  <a:pos x="T8" y="T9"/>
                </a:cxn>
              </a:cxnLst>
              <a:rect l="0" t="0" r="r" b="b"/>
              <a:pathLst>
                <a:path w="5" h="22">
                  <a:moveTo>
                    <a:pt x="0" y="22"/>
                  </a:moveTo>
                  <a:cubicBezTo>
                    <a:pt x="1" y="22"/>
                    <a:pt x="3" y="21"/>
                    <a:pt x="5" y="21"/>
                  </a:cubicBezTo>
                  <a:cubicBezTo>
                    <a:pt x="5" y="0"/>
                    <a:pt x="5" y="0"/>
                    <a:pt x="5" y="0"/>
                  </a:cubicBezTo>
                  <a:cubicBezTo>
                    <a:pt x="3" y="0"/>
                    <a:pt x="1" y="1"/>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8" name="Freeform 278"/>
            <p:cNvSpPr>
              <a:spLocks/>
            </p:cNvSpPr>
            <p:nvPr/>
          </p:nvSpPr>
          <p:spPr bwMode="auto">
            <a:xfrm>
              <a:off x="1958975" y="1857376"/>
              <a:ext cx="7937" cy="44450"/>
            </a:xfrm>
            <a:custGeom>
              <a:avLst/>
              <a:gdLst>
                <a:gd name="T0" fmla="*/ 0 w 4"/>
                <a:gd name="T1" fmla="*/ 22 h 22"/>
                <a:gd name="T2" fmla="*/ 4 w 4"/>
                <a:gd name="T3" fmla="*/ 21 h 22"/>
                <a:gd name="T4" fmla="*/ 4 w 4"/>
                <a:gd name="T5" fmla="*/ 0 h 22"/>
                <a:gd name="T6" fmla="*/ 0 w 4"/>
                <a:gd name="T7" fmla="*/ 1 h 22"/>
                <a:gd name="T8" fmla="*/ 0 w 4"/>
                <a:gd name="T9" fmla="*/ 22 h 22"/>
              </a:gdLst>
              <a:ahLst/>
              <a:cxnLst>
                <a:cxn ang="0">
                  <a:pos x="T0" y="T1"/>
                </a:cxn>
                <a:cxn ang="0">
                  <a:pos x="T2" y="T3"/>
                </a:cxn>
                <a:cxn ang="0">
                  <a:pos x="T4" y="T5"/>
                </a:cxn>
                <a:cxn ang="0">
                  <a:pos x="T6" y="T7"/>
                </a:cxn>
                <a:cxn ang="0">
                  <a:pos x="T8" y="T9"/>
                </a:cxn>
              </a:cxnLst>
              <a:rect l="0" t="0" r="r" b="b"/>
              <a:pathLst>
                <a:path w="4" h="22">
                  <a:moveTo>
                    <a:pt x="0" y="22"/>
                  </a:moveTo>
                  <a:cubicBezTo>
                    <a:pt x="1" y="22"/>
                    <a:pt x="3" y="21"/>
                    <a:pt x="4" y="21"/>
                  </a:cubicBezTo>
                  <a:cubicBezTo>
                    <a:pt x="4" y="0"/>
                    <a:pt x="4" y="0"/>
                    <a:pt x="4" y="0"/>
                  </a:cubicBezTo>
                  <a:cubicBezTo>
                    <a:pt x="3" y="0"/>
                    <a:pt x="1" y="0"/>
                    <a:pt x="0" y="1"/>
                  </a:cubicBezTo>
                  <a:lnTo>
                    <a:pt x="0" y="22"/>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69" name="Freeform 279"/>
            <p:cNvSpPr>
              <a:spLocks/>
            </p:cNvSpPr>
            <p:nvPr/>
          </p:nvSpPr>
          <p:spPr bwMode="auto">
            <a:xfrm>
              <a:off x="1849437" y="1865314"/>
              <a:ext cx="9525" cy="44450"/>
            </a:xfrm>
            <a:custGeom>
              <a:avLst/>
              <a:gdLst>
                <a:gd name="T0" fmla="*/ 5 w 5"/>
                <a:gd name="T1" fmla="*/ 1 h 22"/>
                <a:gd name="T2" fmla="*/ 0 w 5"/>
                <a:gd name="T3" fmla="*/ 0 h 22"/>
                <a:gd name="T4" fmla="*/ 0 w 5"/>
                <a:gd name="T5" fmla="*/ 22 h 22"/>
                <a:gd name="T6" fmla="*/ 5 w 5"/>
                <a:gd name="T7" fmla="*/ 22 h 22"/>
                <a:gd name="T8" fmla="*/ 5 w 5"/>
                <a:gd name="T9" fmla="*/ 1 h 22"/>
              </a:gdLst>
              <a:ahLst/>
              <a:cxnLst>
                <a:cxn ang="0">
                  <a:pos x="T0" y="T1"/>
                </a:cxn>
                <a:cxn ang="0">
                  <a:pos x="T2" y="T3"/>
                </a:cxn>
                <a:cxn ang="0">
                  <a:pos x="T4" y="T5"/>
                </a:cxn>
                <a:cxn ang="0">
                  <a:pos x="T6" y="T7"/>
                </a:cxn>
                <a:cxn ang="0">
                  <a:pos x="T8" y="T9"/>
                </a:cxn>
              </a:cxnLst>
              <a:rect l="0" t="0" r="r" b="b"/>
              <a:pathLst>
                <a:path w="5" h="22">
                  <a:moveTo>
                    <a:pt x="5" y="1"/>
                  </a:moveTo>
                  <a:cubicBezTo>
                    <a:pt x="3" y="1"/>
                    <a:pt x="1" y="1"/>
                    <a:pt x="0" y="0"/>
                  </a:cubicBezTo>
                  <a:cubicBezTo>
                    <a:pt x="0" y="22"/>
                    <a:pt x="0" y="22"/>
                    <a:pt x="0" y="22"/>
                  </a:cubicBezTo>
                  <a:cubicBezTo>
                    <a:pt x="1" y="22"/>
                    <a:pt x="3" y="22"/>
                    <a:pt x="5" y="22"/>
                  </a:cubicBezTo>
                  <a:lnTo>
                    <a:pt x="5" y="1"/>
                  </a:lnTo>
                  <a:close/>
                </a:path>
              </a:pathLst>
            </a:custGeom>
            <a:solidFill>
              <a:srgbClr val="F8C9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grpSp>
        <p:nvGrpSpPr>
          <p:cNvPr id="324" name="Group 323"/>
          <p:cNvGrpSpPr>
            <a:grpSpLocks noChangeAspect="1"/>
          </p:cNvGrpSpPr>
          <p:nvPr/>
        </p:nvGrpSpPr>
        <p:grpSpPr>
          <a:xfrm>
            <a:off x="4108172" y="3900988"/>
            <a:ext cx="1377657" cy="875750"/>
            <a:chOff x="5824577" y="3377872"/>
            <a:chExt cx="2881377" cy="1831636"/>
          </a:xfrm>
        </p:grpSpPr>
        <p:grpSp>
          <p:nvGrpSpPr>
            <p:cNvPr id="325" name="Group 324"/>
            <p:cNvGrpSpPr/>
            <p:nvPr/>
          </p:nvGrpSpPr>
          <p:grpSpPr>
            <a:xfrm>
              <a:off x="5824577" y="3511298"/>
              <a:ext cx="1303768" cy="1698210"/>
              <a:chOff x="6753226" y="3189288"/>
              <a:chExt cx="687388" cy="895350"/>
            </a:xfrm>
          </p:grpSpPr>
          <p:sp>
            <p:nvSpPr>
              <p:cNvPr id="361" name="Freeform 623"/>
              <p:cNvSpPr>
                <a:spLocks/>
              </p:cNvSpPr>
              <p:nvPr/>
            </p:nvSpPr>
            <p:spPr bwMode="auto">
              <a:xfrm>
                <a:off x="6753226" y="3830638"/>
                <a:ext cx="687388" cy="254000"/>
              </a:xfrm>
              <a:custGeom>
                <a:avLst/>
                <a:gdLst>
                  <a:gd name="T0" fmla="*/ 320 w 1819"/>
                  <a:gd name="T1" fmla="*/ 669 h 672"/>
                  <a:gd name="T2" fmla="*/ 307 w 1819"/>
                  <a:gd name="T3" fmla="*/ 616 h 672"/>
                  <a:gd name="T4" fmla="*/ 292 w 1819"/>
                  <a:gd name="T5" fmla="*/ 564 h 672"/>
                  <a:gd name="T6" fmla="*/ 275 w 1819"/>
                  <a:gd name="T7" fmla="*/ 514 h 672"/>
                  <a:gd name="T8" fmla="*/ 257 w 1819"/>
                  <a:gd name="T9" fmla="*/ 468 h 672"/>
                  <a:gd name="T10" fmla="*/ 238 w 1819"/>
                  <a:gd name="T11" fmla="*/ 427 h 672"/>
                  <a:gd name="T12" fmla="*/ 220 w 1819"/>
                  <a:gd name="T13" fmla="*/ 393 h 672"/>
                  <a:gd name="T14" fmla="*/ 205 w 1819"/>
                  <a:gd name="T15" fmla="*/ 368 h 672"/>
                  <a:gd name="T16" fmla="*/ 191 w 1819"/>
                  <a:gd name="T17" fmla="*/ 346 h 672"/>
                  <a:gd name="T18" fmla="*/ 213 w 1819"/>
                  <a:gd name="T19" fmla="*/ 361 h 672"/>
                  <a:gd name="T20" fmla="*/ 261 w 1819"/>
                  <a:gd name="T21" fmla="*/ 412 h 672"/>
                  <a:gd name="T22" fmla="*/ 288 w 1819"/>
                  <a:gd name="T23" fmla="*/ 451 h 672"/>
                  <a:gd name="T24" fmla="*/ 314 w 1819"/>
                  <a:gd name="T25" fmla="*/ 497 h 672"/>
                  <a:gd name="T26" fmla="*/ 337 w 1819"/>
                  <a:gd name="T27" fmla="*/ 548 h 672"/>
                  <a:gd name="T28" fmla="*/ 354 w 1819"/>
                  <a:gd name="T29" fmla="*/ 604 h 672"/>
                  <a:gd name="T30" fmla="*/ 366 w 1819"/>
                  <a:gd name="T31" fmla="*/ 660 h 672"/>
                  <a:gd name="T32" fmla="*/ 368 w 1819"/>
                  <a:gd name="T33" fmla="*/ 672 h 672"/>
                  <a:gd name="T34" fmla="*/ 859 w 1819"/>
                  <a:gd name="T35" fmla="*/ 672 h 672"/>
                  <a:gd name="T36" fmla="*/ 879 w 1819"/>
                  <a:gd name="T37" fmla="*/ 456 h 672"/>
                  <a:gd name="T38" fmla="*/ 803 w 1819"/>
                  <a:gd name="T39" fmla="*/ 303 h 672"/>
                  <a:gd name="T40" fmla="*/ 814 w 1819"/>
                  <a:gd name="T41" fmla="*/ 264 h 672"/>
                  <a:gd name="T42" fmla="*/ 889 w 1819"/>
                  <a:gd name="T43" fmla="*/ 217 h 672"/>
                  <a:gd name="T44" fmla="*/ 928 w 1819"/>
                  <a:gd name="T45" fmla="*/ 214 h 672"/>
                  <a:gd name="T46" fmla="*/ 1059 w 1819"/>
                  <a:gd name="T47" fmla="*/ 239 h 672"/>
                  <a:gd name="T48" fmla="*/ 1026 w 1819"/>
                  <a:gd name="T49" fmla="*/ 303 h 672"/>
                  <a:gd name="T50" fmla="*/ 949 w 1819"/>
                  <a:gd name="T51" fmla="*/ 456 h 672"/>
                  <a:gd name="T52" fmla="*/ 969 w 1819"/>
                  <a:gd name="T53" fmla="*/ 672 h 672"/>
                  <a:gd name="T54" fmla="*/ 1455 w 1819"/>
                  <a:gd name="T55" fmla="*/ 672 h 672"/>
                  <a:gd name="T56" fmla="*/ 1465 w 1819"/>
                  <a:gd name="T57" fmla="*/ 625 h 672"/>
                  <a:gd name="T58" fmla="*/ 1482 w 1819"/>
                  <a:gd name="T59" fmla="*/ 569 h 672"/>
                  <a:gd name="T60" fmla="*/ 1505 w 1819"/>
                  <a:gd name="T61" fmla="*/ 518 h 672"/>
                  <a:gd name="T62" fmla="*/ 1531 w 1819"/>
                  <a:gd name="T63" fmla="*/ 472 h 672"/>
                  <a:gd name="T64" fmla="*/ 1558 w 1819"/>
                  <a:gd name="T65" fmla="*/ 433 h 672"/>
                  <a:gd name="T66" fmla="*/ 1607 w 1819"/>
                  <a:gd name="T67" fmla="*/ 383 h 672"/>
                  <a:gd name="T68" fmla="*/ 1628 w 1819"/>
                  <a:gd name="T69" fmla="*/ 367 h 672"/>
                  <a:gd name="T70" fmla="*/ 1614 w 1819"/>
                  <a:gd name="T71" fmla="*/ 389 h 672"/>
                  <a:gd name="T72" fmla="*/ 1599 w 1819"/>
                  <a:gd name="T73" fmla="*/ 415 h 672"/>
                  <a:gd name="T74" fmla="*/ 1581 w 1819"/>
                  <a:gd name="T75" fmla="*/ 448 h 672"/>
                  <a:gd name="T76" fmla="*/ 1562 w 1819"/>
                  <a:gd name="T77" fmla="*/ 489 h 672"/>
                  <a:gd name="T78" fmla="*/ 1544 w 1819"/>
                  <a:gd name="T79" fmla="*/ 535 h 672"/>
                  <a:gd name="T80" fmla="*/ 1527 w 1819"/>
                  <a:gd name="T81" fmla="*/ 585 h 672"/>
                  <a:gd name="T82" fmla="*/ 1512 w 1819"/>
                  <a:gd name="T83" fmla="*/ 637 h 672"/>
                  <a:gd name="T84" fmla="*/ 1503 w 1819"/>
                  <a:gd name="T85" fmla="*/ 672 h 672"/>
                  <a:gd name="T86" fmla="*/ 1819 w 1819"/>
                  <a:gd name="T87" fmla="*/ 672 h 672"/>
                  <a:gd name="T88" fmla="*/ 1238 w 1819"/>
                  <a:gd name="T89" fmla="*/ 0 h 672"/>
                  <a:gd name="T90" fmla="*/ 918 w 1819"/>
                  <a:gd name="T91" fmla="*/ 215 h 672"/>
                  <a:gd name="T92" fmla="*/ 617 w 1819"/>
                  <a:gd name="T93" fmla="*/ 7 h 672"/>
                  <a:gd name="T94" fmla="*/ 0 w 1819"/>
                  <a:gd name="T95" fmla="*/ 672 h 672"/>
                  <a:gd name="T96" fmla="*/ 321 w 1819"/>
                  <a:gd name="T97" fmla="*/ 672 h 672"/>
                  <a:gd name="T98" fmla="*/ 320 w 1819"/>
                  <a:gd name="T99" fmla="*/ 669 h 6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819" h="672">
                    <a:moveTo>
                      <a:pt x="320" y="669"/>
                    </a:moveTo>
                    <a:cubicBezTo>
                      <a:pt x="317" y="652"/>
                      <a:pt x="311" y="634"/>
                      <a:pt x="307" y="616"/>
                    </a:cubicBezTo>
                    <a:cubicBezTo>
                      <a:pt x="303" y="598"/>
                      <a:pt x="297" y="581"/>
                      <a:pt x="292" y="564"/>
                    </a:cubicBezTo>
                    <a:cubicBezTo>
                      <a:pt x="286" y="547"/>
                      <a:pt x="282" y="529"/>
                      <a:pt x="275" y="514"/>
                    </a:cubicBezTo>
                    <a:cubicBezTo>
                      <a:pt x="269" y="498"/>
                      <a:pt x="263" y="482"/>
                      <a:pt x="257" y="468"/>
                    </a:cubicBezTo>
                    <a:cubicBezTo>
                      <a:pt x="251" y="453"/>
                      <a:pt x="244" y="440"/>
                      <a:pt x="238" y="427"/>
                    </a:cubicBezTo>
                    <a:cubicBezTo>
                      <a:pt x="231" y="415"/>
                      <a:pt x="226" y="403"/>
                      <a:pt x="220" y="393"/>
                    </a:cubicBezTo>
                    <a:cubicBezTo>
                      <a:pt x="215" y="383"/>
                      <a:pt x="210" y="375"/>
                      <a:pt x="205" y="368"/>
                    </a:cubicBezTo>
                    <a:cubicBezTo>
                      <a:pt x="197" y="354"/>
                      <a:pt x="191" y="346"/>
                      <a:pt x="191" y="346"/>
                    </a:cubicBezTo>
                    <a:cubicBezTo>
                      <a:pt x="191" y="346"/>
                      <a:pt x="199" y="351"/>
                      <a:pt x="213" y="361"/>
                    </a:cubicBezTo>
                    <a:cubicBezTo>
                      <a:pt x="226" y="372"/>
                      <a:pt x="243" y="389"/>
                      <a:pt x="261" y="412"/>
                    </a:cubicBezTo>
                    <a:cubicBezTo>
                      <a:pt x="270" y="424"/>
                      <a:pt x="280" y="436"/>
                      <a:pt x="288" y="451"/>
                    </a:cubicBezTo>
                    <a:cubicBezTo>
                      <a:pt x="297" y="465"/>
                      <a:pt x="306" y="480"/>
                      <a:pt x="314" y="497"/>
                    </a:cubicBezTo>
                    <a:cubicBezTo>
                      <a:pt x="322" y="513"/>
                      <a:pt x="329" y="530"/>
                      <a:pt x="337" y="548"/>
                    </a:cubicBezTo>
                    <a:cubicBezTo>
                      <a:pt x="343" y="566"/>
                      <a:pt x="349" y="585"/>
                      <a:pt x="354" y="604"/>
                    </a:cubicBezTo>
                    <a:cubicBezTo>
                      <a:pt x="358" y="623"/>
                      <a:pt x="364" y="641"/>
                      <a:pt x="366" y="660"/>
                    </a:cubicBezTo>
                    <a:cubicBezTo>
                      <a:pt x="367" y="664"/>
                      <a:pt x="367" y="668"/>
                      <a:pt x="368" y="672"/>
                    </a:cubicBezTo>
                    <a:cubicBezTo>
                      <a:pt x="859" y="672"/>
                      <a:pt x="859" y="672"/>
                      <a:pt x="859" y="672"/>
                    </a:cubicBezTo>
                    <a:cubicBezTo>
                      <a:pt x="879" y="456"/>
                      <a:pt x="879" y="456"/>
                      <a:pt x="879" y="456"/>
                    </a:cubicBezTo>
                    <a:cubicBezTo>
                      <a:pt x="803" y="303"/>
                      <a:pt x="803" y="303"/>
                      <a:pt x="803" y="303"/>
                    </a:cubicBezTo>
                    <a:cubicBezTo>
                      <a:pt x="814" y="264"/>
                      <a:pt x="814" y="264"/>
                      <a:pt x="814" y="264"/>
                    </a:cubicBezTo>
                    <a:cubicBezTo>
                      <a:pt x="889" y="217"/>
                      <a:pt x="889" y="217"/>
                      <a:pt x="889" y="217"/>
                    </a:cubicBezTo>
                    <a:cubicBezTo>
                      <a:pt x="928" y="214"/>
                      <a:pt x="928" y="214"/>
                      <a:pt x="928" y="214"/>
                    </a:cubicBezTo>
                    <a:cubicBezTo>
                      <a:pt x="1059" y="239"/>
                      <a:pt x="1059" y="239"/>
                      <a:pt x="1059" y="239"/>
                    </a:cubicBezTo>
                    <a:cubicBezTo>
                      <a:pt x="1026" y="303"/>
                      <a:pt x="1026" y="303"/>
                      <a:pt x="1026" y="303"/>
                    </a:cubicBezTo>
                    <a:cubicBezTo>
                      <a:pt x="949" y="456"/>
                      <a:pt x="949" y="456"/>
                      <a:pt x="949" y="456"/>
                    </a:cubicBezTo>
                    <a:cubicBezTo>
                      <a:pt x="969" y="672"/>
                      <a:pt x="969" y="672"/>
                      <a:pt x="969" y="672"/>
                    </a:cubicBezTo>
                    <a:cubicBezTo>
                      <a:pt x="1455" y="672"/>
                      <a:pt x="1455" y="672"/>
                      <a:pt x="1455" y="672"/>
                    </a:cubicBezTo>
                    <a:cubicBezTo>
                      <a:pt x="1457" y="656"/>
                      <a:pt x="1462" y="641"/>
                      <a:pt x="1465" y="625"/>
                    </a:cubicBezTo>
                    <a:cubicBezTo>
                      <a:pt x="1470" y="606"/>
                      <a:pt x="1477" y="588"/>
                      <a:pt x="1482" y="569"/>
                    </a:cubicBezTo>
                    <a:cubicBezTo>
                      <a:pt x="1490" y="552"/>
                      <a:pt x="1497" y="534"/>
                      <a:pt x="1505" y="518"/>
                    </a:cubicBezTo>
                    <a:cubicBezTo>
                      <a:pt x="1513" y="501"/>
                      <a:pt x="1522" y="486"/>
                      <a:pt x="1531" y="472"/>
                    </a:cubicBezTo>
                    <a:cubicBezTo>
                      <a:pt x="1539" y="457"/>
                      <a:pt x="1549" y="445"/>
                      <a:pt x="1558" y="433"/>
                    </a:cubicBezTo>
                    <a:cubicBezTo>
                      <a:pt x="1576" y="410"/>
                      <a:pt x="1594" y="393"/>
                      <a:pt x="1607" y="383"/>
                    </a:cubicBezTo>
                    <a:cubicBezTo>
                      <a:pt x="1620" y="372"/>
                      <a:pt x="1628" y="367"/>
                      <a:pt x="1628" y="367"/>
                    </a:cubicBezTo>
                    <a:cubicBezTo>
                      <a:pt x="1628" y="367"/>
                      <a:pt x="1622" y="375"/>
                      <a:pt x="1614" y="389"/>
                    </a:cubicBezTo>
                    <a:cubicBezTo>
                      <a:pt x="1609" y="396"/>
                      <a:pt x="1604" y="405"/>
                      <a:pt x="1599" y="415"/>
                    </a:cubicBezTo>
                    <a:cubicBezTo>
                      <a:pt x="1593" y="424"/>
                      <a:pt x="1588" y="436"/>
                      <a:pt x="1581" y="448"/>
                    </a:cubicBezTo>
                    <a:cubicBezTo>
                      <a:pt x="1575" y="461"/>
                      <a:pt x="1569" y="474"/>
                      <a:pt x="1562" y="489"/>
                    </a:cubicBezTo>
                    <a:cubicBezTo>
                      <a:pt x="1556" y="503"/>
                      <a:pt x="1550" y="519"/>
                      <a:pt x="1544" y="535"/>
                    </a:cubicBezTo>
                    <a:cubicBezTo>
                      <a:pt x="1537" y="551"/>
                      <a:pt x="1533" y="568"/>
                      <a:pt x="1527" y="585"/>
                    </a:cubicBezTo>
                    <a:cubicBezTo>
                      <a:pt x="1522" y="602"/>
                      <a:pt x="1516" y="620"/>
                      <a:pt x="1512" y="637"/>
                    </a:cubicBezTo>
                    <a:cubicBezTo>
                      <a:pt x="1509" y="649"/>
                      <a:pt x="1506" y="660"/>
                      <a:pt x="1503" y="672"/>
                    </a:cubicBezTo>
                    <a:cubicBezTo>
                      <a:pt x="1819" y="672"/>
                      <a:pt x="1819" y="672"/>
                      <a:pt x="1819" y="672"/>
                    </a:cubicBezTo>
                    <a:cubicBezTo>
                      <a:pt x="1773" y="493"/>
                      <a:pt x="1626" y="84"/>
                      <a:pt x="1238" y="0"/>
                    </a:cubicBezTo>
                    <a:cubicBezTo>
                      <a:pt x="918" y="215"/>
                      <a:pt x="918" y="215"/>
                      <a:pt x="918" y="215"/>
                    </a:cubicBezTo>
                    <a:cubicBezTo>
                      <a:pt x="617" y="7"/>
                      <a:pt x="617" y="7"/>
                      <a:pt x="617" y="7"/>
                    </a:cubicBezTo>
                    <a:cubicBezTo>
                      <a:pt x="617" y="7"/>
                      <a:pt x="101" y="79"/>
                      <a:pt x="0" y="672"/>
                    </a:cubicBezTo>
                    <a:cubicBezTo>
                      <a:pt x="321" y="672"/>
                      <a:pt x="321" y="672"/>
                      <a:pt x="321" y="672"/>
                    </a:cubicBezTo>
                    <a:cubicBezTo>
                      <a:pt x="321" y="671"/>
                      <a:pt x="320" y="670"/>
                      <a:pt x="320" y="669"/>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62" name="Freeform 624"/>
              <p:cNvSpPr>
                <a:spLocks/>
              </p:cNvSpPr>
              <p:nvPr/>
            </p:nvSpPr>
            <p:spPr bwMode="auto">
              <a:xfrm>
                <a:off x="7056438" y="3911600"/>
                <a:ext cx="84138" cy="173038"/>
              </a:xfrm>
              <a:custGeom>
                <a:avLst/>
                <a:gdLst>
                  <a:gd name="T0" fmla="*/ 53 w 53"/>
                  <a:gd name="T1" fmla="*/ 21 h 109"/>
                  <a:gd name="T2" fmla="*/ 51 w 53"/>
                  <a:gd name="T3" fmla="*/ 11 h 109"/>
                  <a:gd name="T4" fmla="*/ 30 w 53"/>
                  <a:gd name="T5" fmla="*/ 0 h 109"/>
                  <a:gd name="T6" fmla="*/ 21 w 53"/>
                  <a:gd name="T7" fmla="*/ 1 h 109"/>
                  <a:gd name="T8" fmla="*/ 4 w 53"/>
                  <a:gd name="T9" fmla="*/ 14 h 109"/>
                  <a:gd name="T10" fmla="*/ 0 w 53"/>
                  <a:gd name="T11" fmla="*/ 21 h 109"/>
                  <a:gd name="T12" fmla="*/ 18 w 53"/>
                  <a:gd name="T13" fmla="*/ 58 h 109"/>
                  <a:gd name="T14" fmla="*/ 13 w 53"/>
                  <a:gd name="T15" fmla="*/ 109 h 109"/>
                  <a:gd name="T16" fmla="*/ 40 w 53"/>
                  <a:gd name="T17" fmla="*/ 109 h 109"/>
                  <a:gd name="T18" fmla="*/ 35 w 53"/>
                  <a:gd name="T19" fmla="*/ 58 h 109"/>
                  <a:gd name="T20" fmla="*/ 53 w 53"/>
                  <a:gd name="T21" fmla="*/ 21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109">
                    <a:moveTo>
                      <a:pt x="53" y="21"/>
                    </a:moveTo>
                    <a:lnTo>
                      <a:pt x="51" y="11"/>
                    </a:lnTo>
                    <a:lnTo>
                      <a:pt x="30" y="0"/>
                    </a:lnTo>
                    <a:lnTo>
                      <a:pt x="21" y="1"/>
                    </a:lnTo>
                    <a:lnTo>
                      <a:pt x="4" y="14"/>
                    </a:lnTo>
                    <a:lnTo>
                      <a:pt x="0" y="21"/>
                    </a:lnTo>
                    <a:lnTo>
                      <a:pt x="18" y="58"/>
                    </a:lnTo>
                    <a:lnTo>
                      <a:pt x="13" y="109"/>
                    </a:lnTo>
                    <a:lnTo>
                      <a:pt x="40" y="109"/>
                    </a:lnTo>
                    <a:lnTo>
                      <a:pt x="35" y="58"/>
                    </a:lnTo>
                    <a:lnTo>
                      <a:pt x="53" y="2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63" name="Freeform 625"/>
              <p:cNvSpPr>
                <a:spLocks/>
              </p:cNvSpPr>
              <p:nvPr/>
            </p:nvSpPr>
            <p:spPr bwMode="auto">
              <a:xfrm>
                <a:off x="6824663" y="3962400"/>
                <a:ext cx="66675" cy="122238"/>
              </a:xfrm>
              <a:custGeom>
                <a:avLst/>
                <a:gdLst>
                  <a:gd name="T0" fmla="*/ 163 w 177"/>
                  <a:gd name="T1" fmla="*/ 258 h 326"/>
                  <a:gd name="T2" fmla="*/ 146 w 177"/>
                  <a:gd name="T3" fmla="*/ 202 h 326"/>
                  <a:gd name="T4" fmla="*/ 123 w 177"/>
                  <a:gd name="T5" fmla="*/ 151 h 326"/>
                  <a:gd name="T6" fmla="*/ 97 w 177"/>
                  <a:gd name="T7" fmla="*/ 105 h 326"/>
                  <a:gd name="T8" fmla="*/ 70 w 177"/>
                  <a:gd name="T9" fmla="*/ 66 h 326"/>
                  <a:gd name="T10" fmla="*/ 22 w 177"/>
                  <a:gd name="T11" fmla="*/ 15 h 326"/>
                  <a:gd name="T12" fmla="*/ 0 w 177"/>
                  <a:gd name="T13" fmla="*/ 0 h 326"/>
                  <a:gd name="T14" fmla="*/ 14 w 177"/>
                  <a:gd name="T15" fmla="*/ 22 h 326"/>
                  <a:gd name="T16" fmla="*/ 29 w 177"/>
                  <a:gd name="T17" fmla="*/ 47 h 326"/>
                  <a:gd name="T18" fmla="*/ 47 w 177"/>
                  <a:gd name="T19" fmla="*/ 81 h 326"/>
                  <a:gd name="T20" fmla="*/ 66 w 177"/>
                  <a:gd name="T21" fmla="*/ 122 h 326"/>
                  <a:gd name="T22" fmla="*/ 84 w 177"/>
                  <a:gd name="T23" fmla="*/ 168 h 326"/>
                  <a:gd name="T24" fmla="*/ 101 w 177"/>
                  <a:gd name="T25" fmla="*/ 218 h 326"/>
                  <a:gd name="T26" fmla="*/ 116 w 177"/>
                  <a:gd name="T27" fmla="*/ 270 h 326"/>
                  <a:gd name="T28" fmla="*/ 129 w 177"/>
                  <a:gd name="T29" fmla="*/ 323 h 326"/>
                  <a:gd name="T30" fmla="*/ 130 w 177"/>
                  <a:gd name="T31" fmla="*/ 326 h 326"/>
                  <a:gd name="T32" fmla="*/ 177 w 177"/>
                  <a:gd name="T33" fmla="*/ 326 h 326"/>
                  <a:gd name="T34" fmla="*/ 175 w 177"/>
                  <a:gd name="T35" fmla="*/ 314 h 326"/>
                  <a:gd name="T36" fmla="*/ 163 w 177"/>
                  <a:gd name="T37" fmla="*/ 258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7" h="326">
                    <a:moveTo>
                      <a:pt x="163" y="258"/>
                    </a:moveTo>
                    <a:cubicBezTo>
                      <a:pt x="158" y="239"/>
                      <a:pt x="152" y="220"/>
                      <a:pt x="146" y="202"/>
                    </a:cubicBezTo>
                    <a:cubicBezTo>
                      <a:pt x="138" y="184"/>
                      <a:pt x="131" y="167"/>
                      <a:pt x="123" y="151"/>
                    </a:cubicBezTo>
                    <a:cubicBezTo>
                      <a:pt x="115" y="134"/>
                      <a:pt x="106" y="119"/>
                      <a:pt x="97" y="105"/>
                    </a:cubicBezTo>
                    <a:cubicBezTo>
                      <a:pt x="89" y="90"/>
                      <a:pt x="79" y="78"/>
                      <a:pt x="70" y="66"/>
                    </a:cubicBezTo>
                    <a:cubicBezTo>
                      <a:pt x="52" y="43"/>
                      <a:pt x="35" y="26"/>
                      <a:pt x="22" y="15"/>
                    </a:cubicBezTo>
                    <a:cubicBezTo>
                      <a:pt x="8" y="5"/>
                      <a:pt x="0" y="0"/>
                      <a:pt x="0" y="0"/>
                    </a:cubicBezTo>
                    <a:cubicBezTo>
                      <a:pt x="0" y="0"/>
                      <a:pt x="6" y="8"/>
                      <a:pt x="14" y="22"/>
                    </a:cubicBezTo>
                    <a:cubicBezTo>
                      <a:pt x="19" y="29"/>
                      <a:pt x="24" y="37"/>
                      <a:pt x="29" y="47"/>
                    </a:cubicBezTo>
                    <a:cubicBezTo>
                      <a:pt x="35" y="57"/>
                      <a:pt x="40" y="69"/>
                      <a:pt x="47" y="81"/>
                    </a:cubicBezTo>
                    <a:cubicBezTo>
                      <a:pt x="53" y="94"/>
                      <a:pt x="60" y="107"/>
                      <a:pt x="66" y="122"/>
                    </a:cubicBezTo>
                    <a:cubicBezTo>
                      <a:pt x="72" y="136"/>
                      <a:pt x="78" y="152"/>
                      <a:pt x="84" y="168"/>
                    </a:cubicBezTo>
                    <a:cubicBezTo>
                      <a:pt x="91" y="183"/>
                      <a:pt x="95" y="201"/>
                      <a:pt x="101" y="218"/>
                    </a:cubicBezTo>
                    <a:cubicBezTo>
                      <a:pt x="106" y="235"/>
                      <a:pt x="112" y="252"/>
                      <a:pt x="116" y="270"/>
                    </a:cubicBezTo>
                    <a:cubicBezTo>
                      <a:pt x="120" y="288"/>
                      <a:pt x="126" y="306"/>
                      <a:pt x="129" y="323"/>
                    </a:cubicBezTo>
                    <a:cubicBezTo>
                      <a:pt x="129" y="324"/>
                      <a:pt x="130" y="325"/>
                      <a:pt x="130" y="326"/>
                    </a:cubicBezTo>
                    <a:cubicBezTo>
                      <a:pt x="177" y="326"/>
                      <a:pt x="177" y="326"/>
                      <a:pt x="177" y="326"/>
                    </a:cubicBezTo>
                    <a:cubicBezTo>
                      <a:pt x="176" y="322"/>
                      <a:pt x="176" y="318"/>
                      <a:pt x="175" y="314"/>
                    </a:cubicBezTo>
                    <a:cubicBezTo>
                      <a:pt x="173" y="295"/>
                      <a:pt x="167" y="277"/>
                      <a:pt x="163" y="258"/>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64" name="Freeform 626"/>
              <p:cNvSpPr>
                <a:spLocks/>
              </p:cNvSpPr>
              <p:nvPr/>
            </p:nvSpPr>
            <p:spPr bwMode="auto">
              <a:xfrm>
                <a:off x="7302501" y="3970338"/>
                <a:ext cx="66675" cy="114300"/>
              </a:xfrm>
              <a:custGeom>
                <a:avLst/>
                <a:gdLst>
                  <a:gd name="T0" fmla="*/ 72 w 173"/>
                  <a:gd name="T1" fmla="*/ 218 h 305"/>
                  <a:gd name="T2" fmla="*/ 89 w 173"/>
                  <a:gd name="T3" fmla="*/ 168 h 305"/>
                  <a:gd name="T4" fmla="*/ 107 w 173"/>
                  <a:gd name="T5" fmla="*/ 122 h 305"/>
                  <a:gd name="T6" fmla="*/ 126 w 173"/>
                  <a:gd name="T7" fmla="*/ 81 h 305"/>
                  <a:gd name="T8" fmla="*/ 144 w 173"/>
                  <a:gd name="T9" fmla="*/ 48 h 305"/>
                  <a:gd name="T10" fmla="*/ 159 w 173"/>
                  <a:gd name="T11" fmla="*/ 22 h 305"/>
                  <a:gd name="T12" fmla="*/ 173 w 173"/>
                  <a:gd name="T13" fmla="*/ 0 h 305"/>
                  <a:gd name="T14" fmla="*/ 152 w 173"/>
                  <a:gd name="T15" fmla="*/ 16 h 305"/>
                  <a:gd name="T16" fmla="*/ 103 w 173"/>
                  <a:gd name="T17" fmla="*/ 66 h 305"/>
                  <a:gd name="T18" fmla="*/ 76 w 173"/>
                  <a:gd name="T19" fmla="*/ 105 h 305"/>
                  <a:gd name="T20" fmla="*/ 50 w 173"/>
                  <a:gd name="T21" fmla="*/ 151 h 305"/>
                  <a:gd name="T22" fmla="*/ 27 w 173"/>
                  <a:gd name="T23" fmla="*/ 202 h 305"/>
                  <a:gd name="T24" fmla="*/ 10 w 173"/>
                  <a:gd name="T25" fmla="*/ 258 h 305"/>
                  <a:gd name="T26" fmla="*/ 0 w 173"/>
                  <a:gd name="T27" fmla="*/ 305 h 305"/>
                  <a:gd name="T28" fmla="*/ 48 w 173"/>
                  <a:gd name="T29" fmla="*/ 305 h 305"/>
                  <a:gd name="T30" fmla="*/ 57 w 173"/>
                  <a:gd name="T31" fmla="*/ 270 h 305"/>
                  <a:gd name="T32" fmla="*/ 72 w 173"/>
                  <a:gd name="T33" fmla="*/ 218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3" h="305">
                    <a:moveTo>
                      <a:pt x="72" y="218"/>
                    </a:moveTo>
                    <a:cubicBezTo>
                      <a:pt x="78" y="201"/>
                      <a:pt x="82" y="184"/>
                      <a:pt x="89" y="168"/>
                    </a:cubicBezTo>
                    <a:cubicBezTo>
                      <a:pt x="95" y="152"/>
                      <a:pt x="101" y="136"/>
                      <a:pt x="107" y="122"/>
                    </a:cubicBezTo>
                    <a:cubicBezTo>
                      <a:pt x="114" y="107"/>
                      <a:pt x="120" y="94"/>
                      <a:pt x="126" y="81"/>
                    </a:cubicBezTo>
                    <a:cubicBezTo>
                      <a:pt x="133" y="69"/>
                      <a:pt x="138" y="57"/>
                      <a:pt x="144" y="48"/>
                    </a:cubicBezTo>
                    <a:cubicBezTo>
                      <a:pt x="149" y="38"/>
                      <a:pt x="154" y="29"/>
                      <a:pt x="159" y="22"/>
                    </a:cubicBezTo>
                    <a:cubicBezTo>
                      <a:pt x="167" y="8"/>
                      <a:pt x="173" y="0"/>
                      <a:pt x="173" y="0"/>
                    </a:cubicBezTo>
                    <a:cubicBezTo>
                      <a:pt x="173" y="0"/>
                      <a:pt x="165" y="5"/>
                      <a:pt x="152" y="16"/>
                    </a:cubicBezTo>
                    <a:cubicBezTo>
                      <a:pt x="139" y="26"/>
                      <a:pt x="121" y="43"/>
                      <a:pt x="103" y="66"/>
                    </a:cubicBezTo>
                    <a:cubicBezTo>
                      <a:pt x="94" y="78"/>
                      <a:pt x="84" y="90"/>
                      <a:pt x="76" y="105"/>
                    </a:cubicBezTo>
                    <a:cubicBezTo>
                      <a:pt x="67" y="119"/>
                      <a:pt x="58" y="134"/>
                      <a:pt x="50" y="151"/>
                    </a:cubicBezTo>
                    <a:cubicBezTo>
                      <a:pt x="42" y="167"/>
                      <a:pt x="35" y="185"/>
                      <a:pt x="27" y="202"/>
                    </a:cubicBezTo>
                    <a:cubicBezTo>
                      <a:pt x="22" y="221"/>
                      <a:pt x="15" y="239"/>
                      <a:pt x="10" y="258"/>
                    </a:cubicBezTo>
                    <a:cubicBezTo>
                      <a:pt x="7" y="274"/>
                      <a:pt x="2" y="289"/>
                      <a:pt x="0" y="305"/>
                    </a:cubicBezTo>
                    <a:cubicBezTo>
                      <a:pt x="48" y="305"/>
                      <a:pt x="48" y="305"/>
                      <a:pt x="48" y="305"/>
                    </a:cubicBezTo>
                    <a:cubicBezTo>
                      <a:pt x="51" y="293"/>
                      <a:pt x="54" y="282"/>
                      <a:pt x="57" y="270"/>
                    </a:cubicBezTo>
                    <a:cubicBezTo>
                      <a:pt x="61" y="253"/>
                      <a:pt x="67" y="235"/>
                      <a:pt x="72" y="218"/>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65" name="Rectangle 627"/>
              <p:cNvSpPr>
                <a:spLocks noChangeArrowheads="1"/>
              </p:cNvSpPr>
              <p:nvPr/>
            </p:nvSpPr>
            <p:spPr bwMode="auto">
              <a:xfrm>
                <a:off x="7011988" y="3709988"/>
                <a:ext cx="171450" cy="201613"/>
              </a:xfrm>
              <a:prstGeom prst="rect">
                <a:avLst/>
              </a:prstGeom>
              <a:solidFill>
                <a:srgbClr val="EAEE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66" name="Freeform 628"/>
              <p:cNvSpPr>
                <a:spLocks/>
              </p:cNvSpPr>
              <p:nvPr/>
            </p:nvSpPr>
            <p:spPr bwMode="auto">
              <a:xfrm>
                <a:off x="7011988" y="3676650"/>
                <a:ext cx="176213" cy="139700"/>
              </a:xfrm>
              <a:custGeom>
                <a:avLst/>
                <a:gdLst>
                  <a:gd name="T0" fmla="*/ 0 w 111"/>
                  <a:gd name="T1" fmla="*/ 88 h 88"/>
                  <a:gd name="T2" fmla="*/ 111 w 111"/>
                  <a:gd name="T3" fmla="*/ 25 h 88"/>
                  <a:gd name="T4" fmla="*/ 0 w 111"/>
                  <a:gd name="T5" fmla="*/ 0 h 88"/>
                  <a:gd name="T6" fmla="*/ 0 w 111"/>
                  <a:gd name="T7" fmla="*/ 88 h 88"/>
                </a:gdLst>
                <a:ahLst/>
                <a:cxnLst>
                  <a:cxn ang="0">
                    <a:pos x="T0" y="T1"/>
                  </a:cxn>
                  <a:cxn ang="0">
                    <a:pos x="T2" y="T3"/>
                  </a:cxn>
                  <a:cxn ang="0">
                    <a:pos x="T4" y="T5"/>
                  </a:cxn>
                  <a:cxn ang="0">
                    <a:pos x="T6" y="T7"/>
                  </a:cxn>
                </a:cxnLst>
                <a:rect l="0" t="0" r="r" b="b"/>
                <a:pathLst>
                  <a:path w="111" h="88">
                    <a:moveTo>
                      <a:pt x="0" y="88"/>
                    </a:moveTo>
                    <a:lnTo>
                      <a:pt x="111" y="25"/>
                    </a:lnTo>
                    <a:lnTo>
                      <a:pt x="0" y="0"/>
                    </a:lnTo>
                    <a:lnTo>
                      <a:pt x="0" y="88"/>
                    </a:lnTo>
                    <a:close/>
                  </a:path>
                </a:pathLst>
              </a:custGeom>
              <a:solidFill>
                <a:srgbClr val="B9B6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67" name="Freeform 629"/>
              <p:cNvSpPr>
                <a:spLocks/>
              </p:cNvSpPr>
              <p:nvPr/>
            </p:nvSpPr>
            <p:spPr bwMode="auto">
              <a:xfrm>
                <a:off x="7104063" y="3911600"/>
                <a:ext cx="49213" cy="33338"/>
              </a:xfrm>
              <a:custGeom>
                <a:avLst/>
                <a:gdLst>
                  <a:gd name="T0" fmla="*/ 23 w 31"/>
                  <a:gd name="T1" fmla="*/ 21 h 21"/>
                  <a:gd name="T2" fmla="*/ 31 w 31"/>
                  <a:gd name="T3" fmla="*/ 6 h 21"/>
                  <a:gd name="T4" fmla="*/ 0 w 31"/>
                  <a:gd name="T5" fmla="*/ 0 h 21"/>
                  <a:gd name="T6" fmla="*/ 23 w 31"/>
                  <a:gd name="T7" fmla="*/ 21 h 21"/>
                </a:gdLst>
                <a:ahLst/>
                <a:cxnLst>
                  <a:cxn ang="0">
                    <a:pos x="T0" y="T1"/>
                  </a:cxn>
                  <a:cxn ang="0">
                    <a:pos x="T2" y="T3"/>
                  </a:cxn>
                  <a:cxn ang="0">
                    <a:pos x="T4" y="T5"/>
                  </a:cxn>
                  <a:cxn ang="0">
                    <a:pos x="T6" y="T7"/>
                  </a:cxn>
                </a:cxnLst>
                <a:rect l="0" t="0" r="r" b="b"/>
                <a:pathLst>
                  <a:path w="31" h="21">
                    <a:moveTo>
                      <a:pt x="23" y="21"/>
                    </a:moveTo>
                    <a:lnTo>
                      <a:pt x="31" y="6"/>
                    </a:lnTo>
                    <a:lnTo>
                      <a:pt x="0" y="0"/>
                    </a:lnTo>
                    <a:lnTo>
                      <a:pt x="23" y="21"/>
                    </a:lnTo>
                    <a:close/>
                  </a:path>
                </a:pathLst>
              </a:custGeom>
              <a:solidFill>
                <a:srgbClr val="93C5C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68" name="Freeform 630"/>
              <p:cNvSpPr>
                <a:spLocks/>
              </p:cNvSpPr>
              <p:nvPr/>
            </p:nvSpPr>
            <p:spPr bwMode="auto">
              <a:xfrm>
                <a:off x="7104063" y="3911600"/>
                <a:ext cx="49213" cy="33338"/>
              </a:xfrm>
              <a:custGeom>
                <a:avLst/>
                <a:gdLst>
                  <a:gd name="T0" fmla="*/ 23 w 31"/>
                  <a:gd name="T1" fmla="*/ 21 h 21"/>
                  <a:gd name="T2" fmla="*/ 31 w 31"/>
                  <a:gd name="T3" fmla="*/ 6 h 21"/>
                  <a:gd name="T4" fmla="*/ 0 w 31"/>
                  <a:gd name="T5" fmla="*/ 0 h 21"/>
                </a:gdLst>
                <a:ahLst/>
                <a:cxnLst>
                  <a:cxn ang="0">
                    <a:pos x="T0" y="T1"/>
                  </a:cxn>
                  <a:cxn ang="0">
                    <a:pos x="T2" y="T3"/>
                  </a:cxn>
                  <a:cxn ang="0">
                    <a:pos x="T4" y="T5"/>
                  </a:cxn>
                </a:cxnLst>
                <a:rect l="0" t="0" r="r" b="b"/>
                <a:pathLst>
                  <a:path w="31" h="21">
                    <a:moveTo>
                      <a:pt x="23" y="21"/>
                    </a:moveTo>
                    <a:lnTo>
                      <a:pt x="31" y="6"/>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69" name="Freeform 631"/>
              <p:cNvSpPr>
                <a:spLocks/>
              </p:cNvSpPr>
              <p:nvPr/>
            </p:nvSpPr>
            <p:spPr bwMode="auto">
              <a:xfrm>
                <a:off x="7056438" y="3913188"/>
                <a:ext cx="33338" cy="31750"/>
              </a:xfrm>
              <a:custGeom>
                <a:avLst/>
                <a:gdLst>
                  <a:gd name="T0" fmla="*/ 21 w 21"/>
                  <a:gd name="T1" fmla="*/ 0 h 20"/>
                  <a:gd name="T2" fmla="*/ 3 w 21"/>
                  <a:gd name="T3" fmla="*/ 11 h 20"/>
                  <a:gd name="T4" fmla="*/ 0 w 21"/>
                  <a:gd name="T5" fmla="*/ 20 h 20"/>
                  <a:gd name="T6" fmla="*/ 4 w 21"/>
                  <a:gd name="T7" fmla="*/ 13 h 20"/>
                  <a:gd name="T8" fmla="*/ 21 w 21"/>
                  <a:gd name="T9" fmla="*/ 0 h 20"/>
                </a:gdLst>
                <a:ahLst/>
                <a:cxnLst>
                  <a:cxn ang="0">
                    <a:pos x="T0" y="T1"/>
                  </a:cxn>
                  <a:cxn ang="0">
                    <a:pos x="T2" y="T3"/>
                  </a:cxn>
                  <a:cxn ang="0">
                    <a:pos x="T4" y="T5"/>
                  </a:cxn>
                  <a:cxn ang="0">
                    <a:pos x="T6" y="T7"/>
                  </a:cxn>
                  <a:cxn ang="0">
                    <a:pos x="T8" y="T9"/>
                  </a:cxn>
                </a:cxnLst>
                <a:rect l="0" t="0" r="r" b="b"/>
                <a:pathLst>
                  <a:path w="21" h="20">
                    <a:moveTo>
                      <a:pt x="21" y="0"/>
                    </a:moveTo>
                    <a:lnTo>
                      <a:pt x="3" y="11"/>
                    </a:lnTo>
                    <a:lnTo>
                      <a:pt x="0" y="20"/>
                    </a:lnTo>
                    <a:lnTo>
                      <a:pt x="4" y="13"/>
                    </a:lnTo>
                    <a:lnTo>
                      <a:pt x="21" y="0"/>
                    </a:lnTo>
                    <a:close/>
                  </a:path>
                </a:pathLst>
              </a:custGeom>
              <a:solidFill>
                <a:srgbClr val="93C5C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70" name="Freeform 632"/>
              <p:cNvSpPr>
                <a:spLocks/>
              </p:cNvSpPr>
              <p:nvPr/>
            </p:nvSpPr>
            <p:spPr bwMode="auto">
              <a:xfrm>
                <a:off x="6977063" y="3808413"/>
                <a:ext cx="123825" cy="155575"/>
              </a:xfrm>
              <a:custGeom>
                <a:avLst/>
                <a:gdLst>
                  <a:gd name="T0" fmla="*/ 12 w 78"/>
                  <a:gd name="T1" fmla="*/ 0 h 98"/>
                  <a:gd name="T2" fmla="*/ 78 w 78"/>
                  <a:gd name="T3" fmla="*/ 65 h 98"/>
                  <a:gd name="T4" fmla="*/ 36 w 78"/>
                  <a:gd name="T5" fmla="*/ 98 h 98"/>
                  <a:gd name="T6" fmla="*/ 0 w 78"/>
                  <a:gd name="T7" fmla="*/ 14 h 98"/>
                  <a:gd name="T8" fmla="*/ 12 w 78"/>
                  <a:gd name="T9" fmla="*/ 0 h 98"/>
                </a:gdLst>
                <a:ahLst/>
                <a:cxnLst>
                  <a:cxn ang="0">
                    <a:pos x="T0" y="T1"/>
                  </a:cxn>
                  <a:cxn ang="0">
                    <a:pos x="T2" y="T3"/>
                  </a:cxn>
                  <a:cxn ang="0">
                    <a:pos x="T4" y="T5"/>
                  </a:cxn>
                  <a:cxn ang="0">
                    <a:pos x="T6" y="T7"/>
                  </a:cxn>
                  <a:cxn ang="0">
                    <a:pos x="T8" y="T9"/>
                  </a:cxn>
                </a:cxnLst>
                <a:rect l="0" t="0" r="r" b="b"/>
                <a:pathLst>
                  <a:path w="78" h="98">
                    <a:moveTo>
                      <a:pt x="12" y="0"/>
                    </a:moveTo>
                    <a:lnTo>
                      <a:pt x="78" y="65"/>
                    </a:lnTo>
                    <a:lnTo>
                      <a:pt x="36" y="98"/>
                    </a:lnTo>
                    <a:lnTo>
                      <a:pt x="0" y="14"/>
                    </a:lnTo>
                    <a:lnTo>
                      <a:pt x="12" y="0"/>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71" name="Freeform 633"/>
              <p:cNvSpPr>
                <a:spLocks/>
              </p:cNvSpPr>
              <p:nvPr/>
            </p:nvSpPr>
            <p:spPr bwMode="auto">
              <a:xfrm>
                <a:off x="7100888" y="3808413"/>
                <a:ext cx="120650" cy="158750"/>
              </a:xfrm>
              <a:custGeom>
                <a:avLst/>
                <a:gdLst>
                  <a:gd name="T0" fmla="*/ 63 w 76"/>
                  <a:gd name="T1" fmla="*/ 0 h 100"/>
                  <a:gd name="T2" fmla="*/ 0 w 76"/>
                  <a:gd name="T3" fmla="*/ 65 h 100"/>
                  <a:gd name="T4" fmla="*/ 42 w 76"/>
                  <a:gd name="T5" fmla="*/ 100 h 100"/>
                  <a:gd name="T6" fmla="*/ 76 w 76"/>
                  <a:gd name="T7" fmla="*/ 14 h 100"/>
                  <a:gd name="T8" fmla="*/ 63 w 76"/>
                  <a:gd name="T9" fmla="*/ 0 h 100"/>
                </a:gdLst>
                <a:ahLst/>
                <a:cxnLst>
                  <a:cxn ang="0">
                    <a:pos x="T0" y="T1"/>
                  </a:cxn>
                  <a:cxn ang="0">
                    <a:pos x="T2" y="T3"/>
                  </a:cxn>
                  <a:cxn ang="0">
                    <a:pos x="T4" y="T5"/>
                  </a:cxn>
                  <a:cxn ang="0">
                    <a:pos x="T6" y="T7"/>
                  </a:cxn>
                  <a:cxn ang="0">
                    <a:pos x="T8" y="T9"/>
                  </a:cxn>
                </a:cxnLst>
                <a:rect l="0" t="0" r="r" b="b"/>
                <a:pathLst>
                  <a:path w="76" h="100">
                    <a:moveTo>
                      <a:pt x="63" y="0"/>
                    </a:moveTo>
                    <a:lnTo>
                      <a:pt x="0" y="65"/>
                    </a:lnTo>
                    <a:lnTo>
                      <a:pt x="42" y="100"/>
                    </a:lnTo>
                    <a:lnTo>
                      <a:pt x="76" y="14"/>
                    </a:lnTo>
                    <a:lnTo>
                      <a:pt x="63" y="0"/>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72" name="Freeform 634"/>
              <p:cNvSpPr>
                <a:spLocks/>
              </p:cNvSpPr>
              <p:nvPr/>
            </p:nvSpPr>
            <p:spPr bwMode="auto">
              <a:xfrm>
                <a:off x="6880226" y="3235325"/>
                <a:ext cx="212725" cy="504825"/>
              </a:xfrm>
              <a:custGeom>
                <a:avLst/>
                <a:gdLst>
                  <a:gd name="T0" fmla="*/ 0 w 564"/>
                  <a:gd name="T1" fmla="*/ 594 h 1332"/>
                  <a:gd name="T2" fmla="*/ 564 w 564"/>
                  <a:gd name="T3" fmla="*/ 1332 h 1332"/>
                  <a:gd name="T4" fmla="*/ 564 w 564"/>
                  <a:gd name="T5" fmla="*/ 0 h 1332"/>
                  <a:gd name="T6" fmla="*/ 0 w 564"/>
                  <a:gd name="T7" fmla="*/ 594 h 1332"/>
                </a:gdLst>
                <a:ahLst/>
                <a:cxnLst>
                  <a:cxn ang="0">
                    <a:pos x="T0" y="T1"/>
                  </a:cxn>
                  <a:cxn ang="0">
                    <a:pos x="T2" y="T3"/>
                  </a:cxn>
                  <a:cxn ang="0">
                    <a:pos x="T4" y="T5"/>
                  </a:cxn>
                  <a:cxn ang="0">
                    <a:pos x="T6" y="T7"/>
                  </a:cxn>
                </a:cxnLst>
                <a:rect l="0" t="0" r="r" b="b"/>
                <a:pathLst>
                  <a:path w="564" h="1332">
                    <a:moveTo>
                      <a:pt x="0" y="594"/>
                    </a:moveTo>
                    <a:cubicBezTo>
                      <a:pt x="0" y="996"/>
                      <a:pt x="252" y="1323"/>
                      <a:pt x="564" y="1332"/>
                    </a:cubicBezTo>
                    <a:cubicBezTo>
                      <a:pt x="564" y="0"/>
                      <a:pt x="564" y="0"/>
                      <a:pt x="564" y="0"/>
                    </a:cubicBezTo>
                    <a:cubicBezTo>
                      <a:pt x="257" y="10"/>
                      <a:pt x="0" y="197"/>
                      <a:pt x="0" y="594"/>
                    </a:cubicBezTo>
                    <a:close/>
                  </a:path>
                </a:pathLst>
              </a:custGeom>
              <a:solidFill>
                <a:srgbClr val="DADB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73" name="Freeform 635"/>
              <p:cNvSpPr>
                <a:spLocks/>
              </p:cNvSpPr>
              <p:nvPr/>
            </p:nvSpPr>
            <p:spPr bwMode="auto">
              <a:xfrm>
                <a:off x="7092951" y="3235325"/>
                <a:ext cx="223838" cy="504825"/>
              </a:xfrm>
              <a:custGeom>
                <a:avLst/>
                <a:gdLst>
                  <a:gd name="T0" fmla="*/ 27 w 591"/>
                  <a:gd name="T1" fmla="*/ 0 h 1333"/>
                  <a:gd name="T2" fmla="*/ 0 w 591"/>
                  <a:gd name="T3" fmla="*/ 0 h 1333"/>
                  <a:gd name="T4" fmla="*/ 0 w 591"/>
                  <a:gd name="T5" fmla="*/ 1332 h 1333"/>
                  <a:gd name="T6" fmla="*/ 14 w 591"/>
                  <a:gd name="T7" fmla="*/ 1333 h 1333"/>
                  <a:gd name="T8" fmla="*/ 591 w 591"/>
                  <a:gd name="T9" fmla="*/ 594 h 1333"/>
                  <a:gd name="T10" fmla="*/ 27 w 591"/>
                  <a:gd name="T11" fmla="*/ 0 h 1333"/>
                </a:gdLst>
                <a:ahLst/>
                <a:cxnLst>
                  <a:cxn ang="0">
                    <a:pos x="T0" y="T1"/>
                  </a:cxn>
                  <a:cxn ang="0">
                    <a:pos x="T2" y="T3"/>
                  </a:cxn>
                  <a:cxn ang="0">
                    <a:pos x="T4" y="T5"/>
                  </a:cxn>
                  <a:cxn ang="0">
                    <a:pos x="T6" y="T7"/>
                  </a:cxn>
                  <a:cxn ang="0">
                    <a:pos x="T8" y="T9"/>
                  </a:cxn>
                  <a:cxn ang="0">
                    <a:pos x="T10" y="T11"/>
                  </a:cxn>
                </a:cxnLst>
                <a:rect l="0" t="0" r="r" b="b"/>
                <a:pathLst>
                  <a:path w="591" h="1333">
                    <a:moveTo>
                      <a:pt x="27" y="0"/>
                    </a:moveTo>
                    <a:cubicBezTo>
                      <a:pt x="18" y="0"/>
                      <a:pt x="9" y="0"/>
                      <a:pt x="0" y="0"/>
                    </a:cubicBezTo>
                    <a:cubicBezTo>
                      <a:pt x="0" y="1332"/>
                      <a:pt x="0" y="1332"/>
                      <a:pt x="0" y="1332"/>
                    </a:cubicBezTo>
                    <a:cubicBezTo>
                      <a:pt x="5" y="1332"/>
                      <a:pt x="9" y="1333"/>
                      <a:pt x="14" y="1333"/>
                    </a:cubicBezTo>
                    <a:cubicBezTo>
                      <a:pt x="332" y="1333"/>
                      <a:pt x="591" y="1002"/>
                      <a:pt x="591" y="594"/>
                    </a:cubicBezTo>
                    <a:cubicBezTo>
                      <a:pt x="591" y="186"/>
                      <a:pt x="346" y="0"/>
                      <a:pt x="2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74" name="Freeform 636"/>
              <p:cNvSpPr>
                <a:spLocks/>
              </p:cNvSpPr>
              <p:nvPr/>
            </p:nvSpPr>
            <p:spPr bwMode="auto">
              <a:xfrm>
                <a:off x="6856413" y="3189288"/>
                <a:ext cx="476250" cy="314325"/>
              </a:xfrm>
              <a:custGeom>
                <a:avLst/>
                <a:gdLst>
                  <a:gd name="T0" fmla="*/ 1257 w 1259"/>
                  <a:gd name="T1" fmla="*/ 609 h 833"/>
                  <a:gd name="T2" fmla="*/ 1169 w 1259"/>
                  <a:gd name="T3" fmla="*/ 294 h 833"/>
                  <a:gd name="T4" fmla="*/ 793 w 1259"/>
                  <a:gd name="T5" fmla="*/ 5 h 833"/>
                  <a:gd name="T6" fmla="*/ 351 w 1259"/>
                  <a:gd name="T7" fmla="*/ 54 h 833"/>
                  <a:gd name="T8" fmla="*/ 246 w 1259"/>
                  <a:gd name="T9" fmla="*/ 69 h 833"/>
                  <a:gd name="T10" fmla="*/ 193 w 1259"/>
                  <a:gd name="T11" fmla="*/ 69 h 833"/>
                  <a:gd name="T12" fmla="*/ 204 w 1259"/>
                  <a:gd name="T13" fmla="*/ 96 h 833"/>
                  <a:gd name="T14" fmla="*/ 214 w 1259"/>
                  <a:gd name="T15" fmla="*/ 118 h 833"/>
                  <a:gd name="T16" fmla="*/ 184 w 1259"/>
                  <a:gd name="T17" fmla="*/ 111 h 833"/>
                  <a:gd name="T18" fmla="*/ 69 w 1259"/>
                  <a:gd name="T19" fmla="*/ 56 h 833"/>
                  <a:gd name="T20" fmla="*/ 91 w 1259"/>
                  <a:gd name="T21" fmla="*/ 207 h 833"/>
                  <a:gd name="T22" fmla="*/ 126 w 1259"/>
                  <a:gd name="T23" fmla="*/ 268 h 833"/>
                  <a:gd name="T24" fmla="*/ 76 w 1259"/>
                  <a:gd name="T25" fmla="*/ 256 h 833"/>
                  <a:gd name="T26" fmla="*/ 97 w 1259"/>
                  <a:gd name="T27" fmla="*/ 328 h 833"/>
                  <a:gd name="T28" fmla="*/ 0 w 1259"/>
                  <a:gd name="T29" fmla="*/ 677 h 833"/>
                  <a:gd name="T30" fmla="*/ 133 w 1259"/>
                  <a:gd name="T31" fmla="*/ 833 h 833"/>
                  <a:gd name="T32" fmla="*/ 179 w 1259"/>
                  <a:gd name="T33" fmla="*/ 721 h 833"/>
                  <a:gd name="T34" fmla="*/ 182 w 1259"/>
                  <a:gd name="T35" fmla="*/ 722 h 833"/>
                  <a:gd name="T36" fmla="*/ 242 w 1259"/>
                  <a:gd name="T37" fmla="*/ 426 h 833"/>
                  <a:gd name="T38" fmla="*/ 966 w 1259"/>
                  <a:gd name="T39" fmla="*/ 437 h 833"/>
                  <a:gd name="T40" fmla="*/ 983 w 1259"/>
                  <a:gd name="T41" fmla="*/ 419 h 833"/>
                  <a:gd name="T42" fmla="*/ 1154 w 1259"/>
                  <a:gd name="T43" fmla="*/ 794 h 833"/>
                  <a:gd name="T44" fmla="*/ 1258 w 1259"/>
                  <a:gd name="T45" fmla="*/ 619 h 833"/>
                  <a:gd name="T46" fmla="*/ 1259 w 1259"/>
                  <a:gd name="T47" fmla="*/ 618 h 833"/>
                  <a:gd name="T48" fmla="*/ 1257 w 1259"/>
                  <a:gd name="T49" fmla="*/ 609 h 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59" h="833">
                    <a:moveTo>
                      <a:pt x="1257" y="609"/>
                    </a:moveTo>
                    <a:cubicBezTo>
                      <a:pt x="1244" y="426"/>
                      <a:pt x="1169" y="294"/>
                      <a:pt x="1169" y="294"/>
                    </a:cubicBezTo>
                    <a:cubicBezTo>
                      <a:pt x="1219" y="72"/>
                      <a:pt x="1011" y="10"/>
                      <a:pt x="793" y="5"/>
                    </a:cubicBezTo>
                    <a:cubicBezTo>
                      <a:pt x="590" y="0"/>
                      <a:pt x="378" y="44"/>
                      <a:pt x="351" y="54"/>
                    </a:cubicBezTo>
                    <a:cubicBezTo>
                      <a:pt x="321" y="64"/>
                      <a:pt x="279" y="68"/>
                      <a:pt x="246" y="69"/>
                    </a:cubicBezTo>
                    <a:cubicBezTo>
                      <a:pt x="216" y="70"/>
                      <a:pt x="193" y="69"/>
                      <a:pt x="193" y="69"/>
                    </a:cubicBezTo>
                    <a:cubicBezTo>
                      <a:pt x="194" y="74"/>
                      <a:pt x="199" y="86"/>
                      <a:pt x="204" y="96"/>
                    </a:cubicBezTo>
                    <a:cubicBezTo>
                      <a:pt x="209" y="108"/>
                      <a:pt x="214" y="118"/>
                      <a:pt x="214" y="118"/>
                    </a:cubicBezTo>
                    <a:cubicBezTo>
                      <a:pt x="208" y="119"/>
                      <a:pt x="197" y="116"/>
                      <a:pt x="184" y="111"/>
                    </a:cubicBezTo>
                    <a:cubicBezTo>
                      <a:pt x="140" y="95"/>
                      <a:pt x="69" y="56"/>
                      <a:pt x="69" y="56"/>
                    </a:cubicBezTo>
                    <a:cubicBezTo>
                      <a:pt x="61" y="116"/>
                      <a:pt x="75" y="169"/>
                      <a:pt x="91" y="207"/>
                    </a:cubicBezTo>
                    <a:cubicBezTo>
                      <a:pt x="107" y="245"/>
                      <a:pt x="126" y="268"/>
                      <a:pt x="126" y="268"/>
                    </a:cubicBezTo>
                    <a:cubicBezTo>
                      <a:pt x="113" y="271"/>
                      <a:pt x="76" y="256"/>
                      <a:pt x="76" y="256"/>
                    </a:cubicBezTo>
                    <a:cubicBezTo>
                      <a:pt x="87" y="305"/>
                      <a:pt x="97" y="328"/>
                      <a:pt x="97" y="328"/>
                    </a:cubicBezTo>
                    <a:cubicBezTo>
                      <a:pt x="19" y="385"/>
                      <a:pt x="1" y="549"/>
                      <a:pt x="0" y="677"/>
                    </a:cubicBezTo>
                    <a:cubicBezTo>
                      <a:pt x="133" y="833"/>
                      <a:pt x="133" y="833"/>
                      <a:pt x="133" y="833"/>
                    </a:cubicBezTo>
                    <a:cubicBezTo>
                      <a:pt x="179" y="721"/>
                      <a:pt x="179" y="721"/>
                      <a:pt x="179" y="721"/>
                    </a:cubicBezTo>
                    <a:cubicBezTo>
                      <a:pt x="180" y="722"/>
                      <a:pt x="181" y="722"/>
                      <a:pt x="182" y="722"/>
                    </a:cubicBezTo>
                    <a:cubicBezTo>
                      <a:pt x="215" y="604"/>
                      <a:pt x="242" y="426"/>
                      <a:pt x="242" y="426"/>
                    </a:cubicBezTo>
                    <a:cubicBezTo>
                      <a:pt x="590" y="650"/>
                      <a:pt x="911" y="471"/>
                      <a:pt x="966" y="437"/>
                    </a:cubicBezTo>
                    <a:cubicBezTo>
                      <a:pt x="977" y="426"/>
                      <a:pt x="983" y="419"/>
                      <a:pt x="983" y="419"/>
                    </a:cubicBezTo>
                    <a:cubicBezTo>
                      <a:pt x="1002" y="642"/>
                      <a:pt x="1154" y="794"/>
                      <a:pt x="1154" y="794"/>
                    </a:cubicBezTo>
                    <a:cubicBezTo>
                      <a:pt x="1141" y="699"/>
                      <a:pt x="1250" y="624"/>
                      <a:pt x="1258" y="619"/>
                    </a:cubicBezTo>
                    <a:cubicBezTo>
                      <a:pt x="1259" y="618"/>
                      <a:pt x="1259" y="618"/>
                      <a:pt x="1259" y="618"/>
                    </a:cubicBezTo>
                    <a:cubicBezTo>
                      <a:pt x="1258" y="615"/>
                      <a:pt x="1258" y="612"/>
                      <a:pt x="1257" y="609"/>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75" name="Freeform 637"/>
              <p:cNvSpPr>
                <a:spLocks/>
              </p:cNvSpPr>
              <p:nvPr/>
            </p:nvSpPr>
            <p:spPr bwMode="auto">
              <a:xfrm>
                <a:off x="7289801" y="3421063"/>
                <a:ext cx="66675" cy="122238"/>
              </a:xfrm>
              <a:custGeom>
                <a:avLst/>
                <a:gdLst>
                  <a:gd name="T0" fmla="*/ 13 w 177"/>
                  <a:gd name="T1" fmla="*/ 149 h 321"/>
                  <a:gd name="T2" fmla="*/ 66 w 177"/>
                  <a:gd name="T3" fmla="*/ 314 h 321"/>
                  <a:gd name="T4" fmla="*/ 164 w 177"/>
                  <a:gd name="T5" fmla="*/ 171 h 321"/>
                  <a:gd name="T6" fmla="*/ 111 w 177"/>
                  <a:gd name="T7" fmla="*/ 6 h 321"/>
                  <a:gd name="T8" fmla="*/ 13 w 177"/>
                  <a:gd name="T9" fmla="*/ 149 h 321"/>
                </a:gdLst>
                <a:ahLst/>
                <a:cxnLst>
                  <a:cxn ang="0">
                    <a:pos x="T0" y="T1"/>
                  </a:cxn>
                  <a:cxn ang="0">
                    <a:pos x="T2" y="T3"/>
                  </a:cxn>
                  <a:cxn ang="0">
                    <a:pos x="T4" y="T5"/>
                  </a:cxn>
                  <a:cxn ang="0">
                    <a:pos x="T6" y="T7"/>
                  </a:cxn>
                  <a:cxn ang="0">
                    <a:pos x="T8" y="T9"/>
                  </a:cxn>
                </a:cxnLst>
                <a:rect l="0" t="0" r="r" b="b"/>
                <a:pathLst>
                  <a:path w="177" h="321">
                    <a:moveTo>
                      <a:pt x="13" y="149"/>
                    </a:moveTo>
                    <a:cubicBezTo>
                      <a:pt x="0" y="234"/>
                      <a:pt x="24" y="308"/>
                      <a:pt x="66" y="314"/>
                    </a:cubicBezTo>
                    <a:cubicBezTo>
                      <a:pt x="108" y="321"/>
                      <a:pt x="152" y="257"/>
                      <a:pt x="164" y="171"/>
                    </a:cubicBezTo>
                    <a:cubicBezTo>
                      <a:pt x="177" y="86"/>
                      <a:pt x="153" y="12"/>
                      <a:pt x="111" y="6"/>
                    </a:cubicBezTo>
                    <a:cubicBezTo>
                      <a:pt x="69" y="0"/>
                      <a:pt x="25" y="64"/>
                      <a:pt x="13" y="14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76" name="Freeform 638"/>
              <p:cNvSpPr>
                <a:spLocks/>
              </p:cNvSpPr>
              <p:nvPr/>
            </p:nvSpPr>
            <p:spPr bwMode="auto">
              <a:xfrm>
                <a:off x="6838951" y="3419475"/>
                <a:ext cx="58738" cy="117475"/>
              </a:xfrm>
              <a:custGeom>
                <a:avLst/>
                <a:gdLst>
                  <a:gd name="T0" fmla="*/ 147 w 155"/>
                  <a:gd name="T1" fmla="*/ 149 h 312"/>
                  <a:gd name="T2" fmla="*/ 92 w 155"/>
                  <a:gd name="T3" fmla="*/ 308 h 312"/>
                  <a:gd name="T4" fmla="*/ 8 w 155"/>
                  <a:gd name="T5" fmla="*/ 163 h 312"/>
                  <a:gd name="T6" fmla="*/ 63 w 155"/>
                  <a:gd name="T7" fmla="*/ 4 h 312"/>
                  <a:gd name="T8" fmla="*/ 147 w 155"/>
                  <a:gd name="T9" fmla="*/ 149 h 312"/>
                </a:gdLst>
                <a:ahLst/>
                <a:cxnLst>
                  <a:cxn ang="0">
                    <a:pos x="T0" y="T1"/>
                  </a:cxn>
                  <a:cxn ang="0">
                    <a:pos x="T2" y="T3"/>
                  </a:cxn>
                  <a:cxn ang="0">
                    <a:pos x="T4" y="T5"/>
                  </a:cxn>
                  <a:cxn ang="0">
                    <a:pos x="T6" y="T7"/>
                  </a:cxn>
                  <a:cxn ang="0">
                    <a:pos x="T8" y="T9"/>
                  </a:cxn>
                </a:cxnLst>
                <a:rect l="0" t="0" r="r" b="b"/>
                <a:pathLst>
                  <a:path w="155" h="312">
                    <a:moveTo>
                      <a:pt x="147" y="149"/>
                    </a:moveTo>
                    <a:cubicBezTo>
                      <a:pt x="155" y="233"/>
                      <a:pt x="131" y="304"/>
                      <a:pt x="92" y="308"/>
                    </a:cubicBezTo>
                    <a:cubicBezTo>
                      <a:pt x="54" y="312"/>
                      <a:pt x="16" y="247"/>
                      <a:pt x="8" y="163"/>
                    </a:cubicBezTo>
                    <a:cubicBezTo>
                      <a:pt x="0" y="79"/>
                      <a:pt x="25" y="7"/>
                      <a:pt x="63" y="4"/>
                    </a:cubicBezTo>
                    <a:cubicBezTo>
                      <a:pt x="102" y="0"/>
                      <a:pt x="139" y="65"/>
                      <a:pt x="147" y="149"/>
                    </a:cubicBezTo>
                    <a:close/>
                  </a:path>
                </a:pathLst>
              </a:custGeom>
              <a:solidFill>
                <a:srgbClr val="DADB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77" name="Freeform 638"/>
              <p:cNvSpPr>
                <a:spLocks/>
              </p:cNvSpPr>
              <p:nvPr/>
            </p:nvSpPr>
            <p:spPr bwMode="auto">
              <a:xfrm>
                <a:off x="7297738" y="3419475"/>
                <a:ext cx="58738" cy="117475"/>
              </a:xfrm>
              <a:custGeom>
                <a:avLst/>
                <a:gdLst>
                  <a:gd name="T0" fmla="*/ 147 w 155"/>
                  <a:gd name="T1" fmla="*/ 149 h 312"/>
                  <a:gd name="T2" fmla="*/ 92 w 155"/>
                  <a:gd name="T3" fmla="*/ 308 h 312"/>
                  <a:gd name="T4" fmla="*/ 8 w 155"/>
                  <a:gd name="T5" fmla="*/ 163 h 312"/>
                  <a:gd name="T6" fmla="*/ 63 w 155"/>
                  <a:gd name="T7" fmla="*/ 4 h 312"/>
                  <a:gd name="T8" fmla="*/ 147 w 155"/>
                  <a:gd name="T9" fmla="*/ 149 h 312"/>
                </a:gdLst>
                <a:ahLst/>
                <a:cxnLst>
                  <a:cxn ang="0">
                    <a:pos x="T0" y="T1"/>
                  </a:cxn>
                  <a:cxn ang="0">
                    <a:pos x="T2" y="T3"/>
                  </a:cxn>
                  <a:cxn ang="0">
                    <a:pos x="T4" y="T5"/>
                  </a:cxn>
                  <a:cxn ang="0">
                    <a:pos x="T6" y="T7"/>
                  </a:cxn>
                  <a:cxn ang="0">
                    <a:pos x="T8" y="T9"/>
                  </a:cxn>
                </a:cxnLst>
                <a:rect l="0" t="0" r="r" b="b"/>
                <a:pathLst>
                  <a:path w="155" h="312">
                    <a:moveTo>
                      <a:pt x="147" y="149"/>
                    </a:moveTo>
                    <a:cubicBezTo>
                      <a:pt x="155" y="233"/>
                      <a:pt x="131" y="304"/>
                      <a:pt x="92" y="308"/>
                    </a:cubicBezTo>
                    <a:cubicBezTo>
                      <a:pt x="54" y="312"/>
                      <a:pt x="16" y="247"/>
                      <a:pt x="8" y="163"/>
                    </a:cubicBezTo>
                    <a:cubicBezTo>
                      <a:pt x="0" y="79"/>
                      <a:pt x="25" y="7"/>
                      <a:pt x="63" y="4"/>
                    </a:cubicBezTo>
                    <a:cubicBezTo>
                      <a:pt x="102" y="0"/>
                      <a:pt x="139" y="65"/>
                      <a:pt x="147" y="149"/>
                    </a:cubicBezTo>
                    <a:close/>
                  </a:path>
                </a:pathLst>
              </a:custGeom>
              <a:solidFill>
                <a:srgbClr val="DADB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grpSp>
        <p:grpSp>
          <p:nvGrpSpPr>
            <p:cNvPr id="326" name="Group 325"/>
            <p:cNvGrpSpPr/>
            <p:nvPr/>
          </p:nvGrpSpPr>
          <p:grpSpPr>
            <a:xfrm>
              <a:off x="7402186" y="3511298"/>
              <a:ext cx="1303768" cy="1698210"/>
              <a:chOff x="6753226" y="3189288"/>
              <a:chExt cx="687388" cy="895350"/>
            </a:xfrm>
          </p:grpSpPr>
          <p:sp>
            <p:nvSpPr>
              <p:cNvPr id="344" name="Freeform 623"/>
              <p:cNvSpPr>
                <a:spLocks/>
              </p:cNvSpPr>
              <p:nvPr/>
            </p:nvSpPr>
            <p:spPr bwMode="auto">
              <a:xfrm>
                <a:off x="6753226" y="3830638"/>
                <a:ext cx="687388" cy="254000"/>
              </a:xfrm>
              <a:custGeom>
                <a:avLst/>
                <a:gdLst>
                  <a:gd name="T0" fmla="*/ 320 w 1819"/>
                  <a:gd name="T1" fmla="*/ 669 h 672"/>
                  <a:gd name="T2" fmla="*/ 307 w 1819"/>
                  <a:gd name="T3" fmla="*/ 616 h 672"/>
                  <a:gd name="T4" fmla="*/ 292 w 1819"/>
                  <a:gd name="T5" fmla="*/ 564 h 672"/>
                  <a:gd name="T6" fmla="*/ 275 w 1819"/>
                  <a:gd name="T7" fmla="*/ 514 h 672"/>
                  <a:gd name="T8" fmla="*/ 257 w 1819"/>
                  <a:gd name="T9" fmla="*/ 468 h 672"/>
                  <a:gd name="T10" fmla="*/ 238 w 1819"/>
                  <a:gd name="T11" fmla="*/ 427 h 672"/>
                  <a:gd name="T12" fmla="*/ 220 w 1819"/>
                  <a:gd name="T13" fmla="*/ 393 h 672"/>
                  <a:gd name="T14" fmla="*/ 205 w 1819"/>
                  <a:gd name="T15" fmla="*/ 368 h 672"/>
                  <a:gd name="T16" fmla="*/ 191 w 1819"/>
                  <a:gd name="T17" fmla="*/ 346 h 672"/>
                  <a:gd name="T18" fmla="*/ 213 w 1819"/>
                  <a:gd name="T19" fmla="*/ 361 h 672"/>
                  <a:gd name="T20" fmla="*/ 261 w 1819"/>
                  <a:gd name="T21" fmla="*/ 412 h 672"/>
                  <a:gd name="T22" fmla="*/ 288 w 1819"/>
                  <a:gd name="T23" fmla="*/ 451 h 672"/>
                  <a:gd name="T24" fmla="*/ 314 w 1819"/>
                  <a:gd name="T25" fmla="*/ 497 h 672"/>
                  <a:gd name="T26" fmla="*/ 337 w 1819"/>
                  <a:gd name="T27" fmla="*/ 548 h 672"/>
                  <a:gd name="T28" fmla="*/ 354 w 1819"/>
                  <a:gd name="T29" fmla="*/ 604 h 672"/>
                  <a:gd name="T30" fmla="*/ 366 w 1819"/>
                  <a:gd name="T31" fmla="*/ 660 h 672"/>
                  <a:gd name="T32" fmla="*/ 368 w 1819"/>
                  <a:gd name="T33" fmla="*/ 672 h 672"/>
                  <a:gd name="T34" fmla="*/ 859 w 1819"/>
                  <a:gd name="T35" fmla="*/ 672 h 672"/>
                  <a:gd name="T36" fmla="*/ 879 w 1819"/>
                  <a:gd name="T37" fmla="*/ 456 h 672"/>
                  <a:gd name="T38" fmla="*/ 803 w 1819"/>
                  <a:gd name="T39" fmla="*/ 303 h 672"/>
                  <a:gd name="T40" fmla="*/ 814 w 1819"/>
                  <a:gd name="T41" fmla="*/ 264 h 672"/>
                  <a:gd name="T42" fmla="*/ 889 w 1819"/>
                  <a:gd name="T43" fmla="*/ 217 h 672"/>
                  <a:gd name="T44" fmla="*/ 928 w 1819"/>
                  <a:gd name="T45" fmla="*/ 214 h 672"/>
                  <a:gd name="T46" fmla="*/ 1059 w 1819"/>
                  <a:gd name="T47" fmla="*/ 239 h 672"/>
                  <a:gd name="T48" fmla="*/ 1026 w 1819"/>
                  <a:gd name="T49" fmla="*/ 303 h 672"/>
                  <a:gd name="T50" fmla="*/ 949 w 1819"/>
                  <a:gd name="T51" fmla="*/ 456 h 672"/>
                  <a:gd name="T52" fmla="*/ 969 w 1819"/>
                  <a:gd name="T53" fmla="*/ 672 h 672"/>
                  <a:gd name="T54" fmla="*/ 1455 w 1819"/>
                  <a:gd name="T55" fmla="*/ 672 h 672"/>
                  <a:gd name="T56" fmla="*/ 1465 w 1819"/>
                  <a:gd name="T57" fmla="*/ 625 h 672"/>
                  <a:gd name="T58" fmla="*/ 1482 w 1819"/>
                  <a:gd name="T59" fmla="*/ 569 h 672"/>
                  <a:gd name="T60" fmla="*/ 1505 w 1819"/>
                  <a:gd name="T61" fmla="*/ 518 h 672"/>
                  <a:gd name="T62" fmla="*/ 1531 w 1819"/>
                  <a:gd name="T63" fmla="*/ 472 h 672"/>
                  <a:gd name="T64" fmla="*/ 1558 w 1819"/>
                  <a:gd name="T65" fmla="*/ 433 h 672"/>
                  <a:gd name="T66" fmla="*/ 1607 w 1819"/>
                  <a:gd name="T67" fmla="*/ 383 h 672"/>
                  <a:gd name="T68" fmla="*/ 1628 w 1819"/>
                  <a:gd name="T69" fmla="*/ 367 h 672"/>
                  <a:gd name="T70" fmla="*/ 1614 w 1819"/>
                  <a:gd name="T71" fmla="*/ 389 h 672"/>
                  <a:gd name="T72" fmla="*/ 1599 w 1819"/>
                  <a:gd name="T73" fmla="*/ 415 h 672"/>
                  <a:gd name="T74" fmla="*/ 1581 w 1819"/>
                  <a:gd name="T75" fmla="*/ 448 h 672"/>
                  <a:gd name="T76" fmla="*/ 1562 w 1819"/>
                  <a:gd name="T77" fmla="*/ 489 h 672"/>
                  <a:gd name="T78" fmla="*/ 1544 w 1819"/>
                  <a:gd name="T79" fmla="*/ 535 h 672"/>
                  <a:gd name="T80" fmla="*/ 1527 w 1819"/>
                  <a:gd name="T81" fmla="*/ 585 h 672"/>
                  <a:gd name="T82" fmla="*/ 1512 w 1819"/>
                  <a:gd name="T83" fmla="*/ 637 h 672"/>
                  <a:gd name="T84" fmla="*/ 1503 w 1819"/>
                  <a:gd name="T85" fmla="*/ 672 h 672"/>
                  <a:gd name="T86" fmla="*/ 1819 w 1819"/>
                  <a:gd name="T87" fmla="*/ 672 h 672"/>
                  <a:gd name="T88" fmla="*/ 1238 w 1819"/>
                  <a:gd name="T89" fmla="*/ 0 h 672"/>
                  <a:gd name="T90" fmla="*/ 918 w 1819"/>
                  <a:gd name="T91" fmla="*/ 215 h 672"/>
                  <a:gd name="T92" fmla="*/ 617 w 1819"/>
                  <a:gd name="T93" fmla="*/ 7 h 672"/>
                  <a:gd name="T94" fmla="*/ 0 w 1819"/>
                  <a:gd name="T95" fmla="*/ 672 h 672"/>
                  <a:gd name="T96" fmla="*/ 321 w 1819"/>
                  <a:gd name="T97" fmla="*/ 672 h 672"/>
                  <a:gd name="T98" fmla="*/ 320 w 1819"/>
                  <a:gd name="T99" fmla="*/ 669 h 6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819" h="672">
                    <a:moveTo>
                      <a:pt x="320" y="669"/>
                    </a:moveTo>
                    <a:cubicBezTo>
                      <a:pt x="317" y="652"/>
                      <a:pt x="311" y="634"/>
                      <a:pt x="307" y="616"/>
                    </a:cubicBezTo>
                    <a:cubicBezTo>
                      <a:pt x="303" y="598"/>
                      <a:pt x="297" y="581"/>
                      <a:pt x="292" y="564"/>
                    </a:cubicBezTo>
                    <a:cubicBezTo>
                      <a:pt x="286" y="547"/>
                      <a:pt x="282" y="529"/>
                      <a:pt x="275" y="514"/>
                    </a:cubicBezTo>
                    <a:cubicBezTo>
                      <a:pt x="269" y="498"/>
                      <a:pt x="263" y="482"/>
                      <a:pt x="257" y="468"/>
                    </a:cubicBezTo>
                    <a:cubicBezTo>
                      <a:pt x="251" y="453"/>
                      <a:pt x="244" y="440"/>
                      <a:pt x="238" y="427"/>
                    </a:cubicBezTo>
                    <a:cubicBezTo>
                      <a:pt x="231" y="415"/>
                      <a:pt x="226" y="403"/>
                      <a:pt x="220" y="393"/>
                    </a:cubicBezTo>
                    <a:cubicBezTo>
                      <a:pt x="215" y="383"/>
                      <a:pt x="210" y="375"/>
                      <a:pt x="205" y="368"/>
                    </a:cubicBezTo>
                    <a:cubicBezTo>
                      <a:pt x="197" y="354"/>
                      <a:pt x="191" y="346"/>
                      <a:pt x="191" y="346"/>
                    </a:cubicBezTo>
                    <a:cubicBezTo>
                      <a:pt x="191" y="346"/>
                      <a:pt x="199" y="351"/>
                      <a:pt x="213" y="361"/>
                    </a:cubicBezTo>
                    <a:cubicBezTo>
                      <a:pt x="226" y="372"/>
                      <a:pt x="243" y="389"/>
                      <a:pt x="261" y="412"/>
                    </a:cubicBezTo>
                    <a:cubicBezTo>
                      <a:pt x="270" y="424"/>
                      <a:pt x="280" y="436"/>
                      <a:pt x="288" y="451"/>
                    </a:cubicBezTo>
                    <a:cubicBezTo>
                      <a:pt x="297" y="465"/>
                      <a:pt x="306" y="480"/>
                      <a:pt x="314" y="497"/>
                    </a:cubicBezTo>
                    <a:cubicBezTo>
                      <a:pt x="322" y="513"/>
                      <a:pt x="329" y="530"/>
                      <a:pt x="337" y="548"/>
                    </a:cubicBezTo>
                    <a:cubicBezTo>
                      <a:pt x="343" y="566"/>
                      <a:pt x="349" y="585"/>
                      <a:pt x="354" y="604"/>
                    </a:cubicBezTo>
                    <a:cubicBezTo>
                      <a:pt x="358" y="623"/>
                      <a:pt x="364" y="641"/>
                      <a:pt x="366" y="660"/>
                    </a:cubicBezTo>
                    <a:cubicBezTo>
                      <a:pt x="367" y="664"/>
                      <a:pt x="367" y="668"/>
                      <a:pt x="368" y="672"/>
                    </a:cubicBezTo>
                    <a:cubicBezTo>
                      <a:pt x="859" y="672"/>
                      <a:pt x="859" y="672"/>
                      <a:pt x="859" y="672"/>
                    </a:cubicBezTo>
                    <a:cubicBezTo>
                      <a:pt x="879" y="456"/>
                      <a:pt x="879" y="456"/>
                      <a:pt x="879" y="456"/>
                    </a:cubicBezTo>
                    <a:cubicBezTo>
                      <a:pt x="803" y="303"/>
                      <a:pt x="803" y="303"/>
                      <a:pt x="803" y="303"/>
                    </a:cubicBezTo>
                    <a:cubicBezTo>
                      <a:pt x="814" y="264"/>
                      <a:pt x="814" y="264"/>
                      <a:pt x="814" y="264"/>
                    </a:cubicBezTo>
                    <a:cubicBezTo>
                      <a:pt x="889" y="217"/>
                      <a:pt x="889" y="217"/>
                      <a:pt x="889" y="217"/>
                    </a:cubicBezTo>
                    <a:cubicBezTo>
                      <a:pt x="928" y="214"/>
                      <a:pt x="928" y="214"/>
                      <a:pt x="928" y="214"/>
                    </a:cubicBezTo>
                    <a:cubicBezTo>
                      <a:pt x="1059" y="239"/>
                      <a:pt x="1059" y="239"/>
                      <a:pt x="1059" y="239"/>
                    </a:cubicBezTo>
                    <a:cubicBezTo>
                      <a:pt x="1026" y="303"/>
                      <a:pt x="1026" y="303"/>
                      <a:pt x="1026" y="303"/>
                    </a:cubicBezTo>
                    <a:cubicBezTo>
                      <a:pt x="949" y="456"/>
                      <a:pt x="949" y="456"/>
                      <a:pt x="949" y="456"/>
                    </a:cubicBezTo>
                    <a:cubicBezTo>
                      <a:pt x="969" y="672"/>
                      <a:pt x="969" y="672"/>
                      <a:pt x="969" y="672"/>
                    </a:cubicBezTo>
                    <a:cubicBezTo>
                      <a:pt x="1455" y="672"/>
                      <a:pt x="1455" y="672"/>
                      <a:pt x="1455" y="672"/>
                    </a:cubicBezTo>
                    <a:cubicBezTo>
                      <a:pt x="1457" y="656"/>
                      <a:pt x="1462" y="641"/>
                      <a:pt x="1465" y="625"/>
                    </a:cubicBezTo>
                    <a:cubicBezTo>
                      <a:pt x="1470" y="606"/>
                      <a:pt x="1477" y="588"/>
                      <a:pt x="1482" y="569"/>
                    </a:cubicBezTo>
                    <a:cubicBezTo>
                      <a:pt x="1490" y="552"/>
                      <a:pt x="1497" y="534"/>
                      <a:pt x="1505" y="518"/>
                    </a:cubicBezTo>
                    <a:cubicBezTo>
                      <a:pt x="1513" y="501"/>
                      <a:pt x="1522" y="486"/>
                      <a:pt x="1531" y="472"/>
                    </a:cubicBezTo>
                    <a:cubicBezTo>
                      <a:pt x="1539" y="457"/>
                      <a:pt x="1549" y="445"/>
                      <a:pt x="1558" y="433"/>
                    </a:cubicBezTo>
                    <a:cubicBezTo>
                      <a:pt x="1576" y="410"/>
                      <a:pt x="1594" y="393"/>
                      <a:pt x="1607" y="383"/>
                    </a:cubicBezTo>
                    <a:cubicBezTo>
                      <a:pt x="1620" y="372"/>
                      <a:pt x="1628" y="367"/>
                      <a:pt x="1628" y="367"/>
                    </a:cubicBezTo>
                    <a:cubicBezTo>
                      <a:pt x="1628" y="367"/>
                      <a:pt x="1622" y="375"/>
                      <a:pt x="1614" y="389"/>
                    </a:cubicBezTo>
                    <a:cubicBezTo>
                      <a:pt x="1609" y="396"/>
                      <a:pt x="1604" y="405"/>
                      <a:pt x="1599" y="415"/>
                    </a:cubicBezTo>
                    <a:cubicBezTo>
                      <a:pt x="1593" y="424"/>
                      <a:pt x="1588" y="436"/>
                      <a:pt x="1581" y="448"/>
                    </a:cubicBezTo>
                    <a:cubicBezTo>
                      <a:pt x="1575" y="461"/>
                      <a:pt x="1569" y="474"/>
                      <a:pt x="1562" y="489"/>
                    </a:cubicBezTo>
                    <a:cubicBezTo>
                      <a:pt x="1556" y="503"/>
                      <a:pt x="1550" y="519"/>
                      <a:pt x="1544" y="535"/>
                    </a:cubicBezTo>
                    <a:cubicBezTo>
                      <a:pt x="1537" y="551"/>
                      <a:pt x="1533" y="568"/>
                      <a:pt x="1527" y="585"/>
                    </a:cubicBezTo>
                    <a:cubicBezTo>
                      <a:pt x="1522" y="602"/>
                      <a:pt x="1516" y="620"/>
                      <a:pt x="1512" y="637"/>
                    </a:cubicBezTo>
                    <a:cubicBezTo>
                      <a:pt x="1509" y="649"/>
                      <a:pt x="1506" y="660"/>
                      <a:pt x="1503" y="672"/>
                    </a:cubicBezTo>
                    <a:cubicBezTo>
                      <a:pt x="1819" y="672"/>
                      <a:pt x="1819" y="672"/>
                      <a:pt x="1819" y="672"/>
                    </a:cubicBezTo>
                    <a:cubicBezTo>
                      <a:pt x="1773" y="493"/>
                      <a:pt x="1626" y="84"/>
                      <a:pt x="1238" y="0"/>
                    </a:cubicBezTo>
                    <a:cubicBezTo>
                      <a:pt x="918" y="215"/>
                      <a:pt x="918" y="215"/>
                      <a:pt x="918" y="215"/>
                    </a:cubicBezTo>
                    <a:cubicBezTo>
                      <a:pt x="617" y="7"/>
                      <a:pt x="617" y="7"/>
                      <a:pt x="617" y="7"/>
                    </a:cubicBezTo>
                    <a:cubicBezTo>
                      <a:pt x="617" y="7"/>
                      <a:pt x="101" y="79"/>
                      <a:pt x="0" y="672"/>
                    </a:cubicBezTo>
                    <a:cubicBezTo>
                      <a:pt x="321" y="672"/>
                      <a:pt x="321" y="672"/>
                      <a:pt x="321" y="672"/>
                    </a:cubicBezTo>
                    <a:cubicBezTo>
                      <a:pt x="321" y="671"/>
                      <a:pt x="320" y="670"/>
                      <a:pt x="320" y="66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45" name="Freeform 624"/>
              <p:cNvSpPr>
                <a:spLocks/>
              </p:cNvSpPr>
              <p:nvPr/>
            </p:nvSpPr>
            <p:spPr bwMode="auto">
              <a:xfrm>
                <a:off x="7056438" y="3911600"/>
                <a:ext cx="84138" cy="173038"/>
              </a:xfrm>
              <a:custGeom>
                <a:avLst/>
                <a:gdLst>
                  <a:gd name="T0" fmla="*/ 53 w 53"/>
                  <a:gd name="T1" fmla="*/ 21 h 109"/>
                  <a:gd name="T2" fmla="*/ 51 w 53"/>
                  <a:gd name="T3" fmla="*/ 11 h 109"/>
                  <a:gd name="T4" fmla="*/ 30 w 53"/>
                  <a:gd name="T5" fmla="*/ 0 h 109"/>
                  <a:gd name="T6" fmla="*/ 21 w 53"/>
                  <a:gd name="T7" fmla="*/ 1 h 109"/>
                  <a:gd name="T8" fmla="*/ 4 w 53"/>
                  <a:gd name="T9" fmla="*/ 14 h 109"/>
                  <a:gd name="T10" fmla="*/ 0 w 53"/>
                  <a:gd name="T11" fmla="*/ 21 h 109"/>
                  <a:gd name="T12" fmla="*/ 18 w 53"/>
                  <a:gd name="T13" fmla="*/ 58 h 109"/>
                  <a:gd name="T14" fmla="*/ 13 w 53"/>
                  <a:gd name="T15" fmla="*/ 109 h 109"/>
                  <a:gd name="T16" fmla="*/ 40 w 53"/>
                  <a:gd name="T17" fmla="*/ 109 h 109"/>
                  <a:gd name="T18" fmla="*/ 35 w 53"/>
                  <a:gd name="T19" fmla="*/ 58 h 109"/>
                  <a:gd name="T20" fmla="*/ 53 w 53"/>
                  <a:gd name="T21" fmla="*/ 21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109">
                    <a:moveTo>
                      <a:pt x="53" y="21"/>
                    </a:moveTo>
                    <a:lnTo>
                      <a:pt x="51" y="11"/>
                    </a:lnTo>
                    <a:lnTo>
                      <a:pt x="30" y="0"/>
                    </a:lnTo>
                    <a:lnTo>
                      <a:pt x="21" y="1"/>
                    </a:lnTo>
                    <a:lnTo>
                      <a:pt x="4" y="14"/>
                    </a:lnTo>
                    <a:lnTo>
                      <a:pt x="0" y="21"/>
                    </a:lnTo>
                    <a:lnTo>
                      <a:pt x="18" y="58"/>
                    </a:lnTo>
                    <a:lnTo>
                      <a:pt x="13" y="109"/>
                    </a:lnTo>
                    <a:lnTo>
                      <a:pt x="40" y="109"/>
                    </a:lnTo>
                    <a:lnTo>
                      <a:pt x="35" y="58"/>
                    </a:lnTo>
                    <a:lnTo>
                      <a:pt x="53" y="2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46" name="Freeform 625"/>
              <p:cNvSpPr>
                <a:spLocks/>
              </p:cNvSpPr>
              <p:nvPr/>
            </p:nvSpPr>
            <p:spPr bwMode="auto">
              <a:xfrm>
                <a:off x="6824663" y="3962400"/>
                <a:ext cx="66675" cy="122238"/>
              </a:xfrm>
              <a:custGeom>
                <a:avLst/>
                <a:gdLst>
                  <a:gd name="T0" fmla="*/ 163 w 177"/>
                  <a:gd name="T1" fmla="*/ 258 h 326"/>
                  <a:gd name="T2" fmla="*/ 146 w 177"/>
                  <a:gd name="T3" fmla="*/ 202 h 326"/>
                  <a:gd name="T4" fmla="*/ 123 w 177"/>
                  <a:gd name="T5" fmla="*/ 151 h 326"/>
                  <a:gd name="T6" fmla="*/ 97 w 177"/>
                  <a:gd name="T7" fmla="*/ 105 h 326"/>
                  <a:gd name="T8" fmla="*/ 70 w 177"/>
                  <a:gd name="T9" fmla="*/ 66 h 326"/>
                  <a:gd name="T10" fmla="*/ 22 w 177"/>
                  <a:gd name="T11" fmla="*/ 15 h 326"/>
                  <a:gd name="T12" fmla="*/ 0 w 177"/>
                  <a:gd name="T13" fmla="*/ 0 h 326"/>
                  <a:gd name="T14" fmla="*/ 14 w 177"/>
                  <a:gd name="T15" fmla="*/ 22 h 326"/>
                  <a:gd name="T16" fmla="*/ 29 w 177"/>
                  <a:gd name="T17" fmla="*/ 47 h 326"/>
                  <a:gd name="T18" fmla="*/ 47 w 177"/>
                  <a:gd name="T19" fmla="*/ 81 h 326"/>
                  <a:gd name="T20" fmla="*/ 66 w 177"/>
                  <a:gd name="T21" fmla="*/ 122 h 326"/>
                  <a:gd name="T22" fmla="*/ 84 w 177"/>
                  <a:gd name="T23" fmla="*/ 168 h 326"/>
                  <a:gd name="T24" fmla="*/ 101 w 177"/>
                  <a:gd name="T25" fmla="*/ 218 h 326"/>
                  <a:gd name="T26" fmla="*/ 116 w 177"/>
                  <a:gd name="T27" fmla="*/ 270 h 326"/>
                  <a:gd name="T28" fmla="*/ 129 w 177"/>
                  <a:gd name="T29" fmla="*/ 323 h 326"/>
                  <a:gd name="T30" fmla="*/ 130 w 177"/>
                  <a:gd name="T31" fmla="*/ 326 h 326"/>
                  <a:gd name="T32" fmla="*/ 177 w 177"/>
                  <a:gd name="T33" fmla="*/ 326 h 326"/>
                  <a:gd name="T34" fmla="*/ 175 w 177"/>
                  <a:gd name="T35" fmla="*/ 314 h 326"/>
                  <a:gd name="T36" fmla="*/ 163 w 177"/>
                  <a:gd name="T37" fmla="*/ 258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7" h="326">
                    <a:moveTo>
                      <a:pt x="163" y="258"/>
                    </a:moveTo>
                    <a:cubicBezTo>
                      <a:pt x="158" y="239"/>
                      <a:pt x="152" y="220"/>
                      <a:pt x="146" y="202"/>
                    </a:cubicBezTo>
                    <a:cubicBezTo>
                      <a:pt x="138" y="184"/>
                      <a:pt x="131" y="167"/>
                      <a:pt x="123" y="151"/>
                    </a:cubicBezTo>
                    <a:cubicBezTo>
                      <a:pt x="115" y="134"/>
                      <a:pt x="106" y="119"/>
                      <a:pt x="97" y="105"/>
                    </a:cubicBezTo>
                    <a:cubicBezTo>
                      <a:pt x="89" y="90"/>
                      <a:pt x="79" y="78"/>
                      <a:pt x="70" y="66"/>
                    </a:cubicBezTo>
                    <a:cubicBezTo>
                      <a:pt x="52" y="43"/>
                      <a:pt x="35" y="26"/>
                      <a:pt x="22" y="15"/>
                    </a:cubicBezTo>
                    <a:cubicBezTo>
                      <a:pt x="8" y="5"/>
                      <a:pt x="0" y="0"/>
                      <a:pt x="0" y="0"/>
                    </a:cubicBezTo>
                    <a:cubicBezTo>
                      <a:pt x="0" y="0"/>
                      <a:pt x="6" y="8"/>
                      <a:pt x="14" y="22"/>
                    </a:cubicBezTo>
                    <a:cubicBezTo>
                      <a:pt x="19" y="29"/>
                      <a:pt x="24" y="37"/>
                      <a:pt x="29" y="47"/>
                    </a:cubicBezTo>
                    <a:cubicBezTo>
                      <a:pt x="35" y="57"/>
                      <a:pt x="40" y="69"/>
                      <a:pt x="47" y="81"/>
                    </a:cubicBezTo>
                    <a:cubicBezTo>
                      <a:pt x="53" y="94"/>
                      <a:pt x="60" y="107"/>
                      <a:pt x="66" y="122"/>
                    </a:cubicBezTo>
                    <a:cubicBezTo>
                      <a:pt x="72" y="136"/>
                      <a:pt x="78" y="152"/>
                      <a:pt x="84" y="168"/>
                    </a:cubicBezTo>
                    <a:cubicBezTo>
                      <a:pt x="91" y="183"/>
                      <a:pt x="95" y="201"/>
                      <a:pt x="101" y="218"/>
                    </a:cubicBezTo>
                    <a:cubicBezTo>
                      <a:pt x="106" y="235"/>
                      <a:pt x="112" y="252"/>
                      <a:pt x="116" y="270"/>
                    </a:cubicBezTo>
                    <a:cubicBezTo>
                      <a:pt x="120" y="288"/>
                      <a:pt x="126" y="306"/>
                      <a:pt x="129" y="323"/>
                    </a:cubicBezTo>
                    <a:cubicBezTo>
                      <a:pt x="129" y="324"/>
                      <a:pt x="130" y="325"/>
                      <a:pt x="130" y="326"/>
                    </a:cubicBezTo>
                    <a:cubicBezTo>
                      <a:pt x="177" y="326"/>
                      <a:pt x="177" y="326"/>
                      <a:pt x="177" y="326"/>
                    </a:cubicBezTo>
                    <a:cubicBezTo>
                      <a:pt x="176" y="322"/>
                      <a:pt x="176" y="318"/>
                      <a:pt x="175" y="314"/>
                    </a:cubicBezTo>
                    <a:cubicBezTo>
                      <a:pt x="173" y="295"/>
                      <a:pt x="167" y="277"/>
                      <a:pt x="163" y="258"/>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47" name="Freeform 626"/>
              <p:cNvSpPr>
                <a:spLocks/>
              </p:cNvSpPr>
              <p:nvPr/>
            </p:nvSpPr>
            <p:spPr bwMode="auto">
              <a:xfrm>
                <a:off x="7302501" y="3970338"/>
                <a:ext cx="66675" cy="114300"/>
              </a:xfrm>
              <a:custGeom>
                <a:avLst/>
                <a:gdLst>
                  <a:gd name="T0" fmla="*/ 72 w 173"/>
                  <a:gd name="T1" fmla="*/ 218 h 305"/>
                  <a:gd name="T2" fmla="*/ 89 w 173"/>
                  <a:gd name="T3" fmla="*/ 168 h 305"/>
                  <a:gd name="T4" fmla="*/ 107 w 173"/>
                  <a:gd name="T5" fmla="*/ 122 h 305"/>
                  <a:gd name="T6" fmla="*/ 126 w 173"/>
                  <a:gd name="T7" fmla="*/ 81 h 305"/>
                  <a:gd name="T8" fmla="*/ 144 w 173"/>
                  <a:gd name="T9" fmla="*/ 48 h 305"/>
                  <a:gd name="T10" fmla="*/ 159 w 173"/>
                  <a:gd name="T11" fmla="*/ 22 h 305"/>
                  <a:gd name="T12" fmla="*/ 173 w 173"/>
                  <a:gd name="T13" fmla="*/ 0 h 305"/>
                  <a:gd name="T14" fmla="*/ 152 w 173"/>
                  <a:gd name="T15" fmla="*/ 16 h 305"/>
                  <a:gd name="T16" fmla="*/ 103 w 173"/>
                  <a:gd name="T17" fmla="*/ 66 h 305"/>
                  <a:gd name="T18" fmla="*/ 76 w 173"/>
                  <a:gd name="T19" fmla="*/ 105 h 305"/>
                  <a:gd name="T20" fmla="*/ 50 w 173"/>
                  <a:gd name="T21" fmla="*/ 151 h 305"/>
                  <a:gd name="T22" fmla="*/ 27 w 173"/>
                  <a:gd name="T23" fmla="*/ 202 h 305"/>
                  <a:gd name="T24" fmla="*/ 10 w 173"/>
                  <a:gd name="T25" fmla="*/ 258 h 305"/>
                  <a:gd name="T26" fmla="*/ 0 w 173"/>
                  <a:gd name="T27" fmla="*/ 305 h 305"/>
                  <a:gd name="T28" fmla="*/ 48 w 173"/>
                  <a:gd name="T29" fmla="*/ 305 h 305"/>
                  <a:gd name="T30" fmla="*/ 57 w 173"/>
                  <a:gd name="T31" fmla="*/ 270 h 305"/>
                  <a:gd name="T32" fmla="*/ 72 w 173"/>
                  <a:gd name="T33" fmla="*/ 218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3" h="305">
                    <a:moveTo>
                      <a:pt x="72" y="218"/>
                    </a:moveTo>
                    <a:cubicBezTo>
                      <a:pt x="78" y="201"/>
                      <a:pt x="82" y="184"/>
                      <a:pt x="89" y="168"/>
                    </a:cubicBezTo>
                    <a:cubicBezTo>
                      <a:pt x="95" y="152"/>
                      <a:pt x="101" y="136"/>
                      <a:pt x="107" y="122"/>
                    </a:cubicBezTo>
                    <a:cubicBezTo>
                      <a:pt x="114" y="107"/>
                      <a:pt x="120" y="94"/>
                      <a:pt x="126" y="81"/>
                    </a:cubicBezTo>
                    <a:cubicBezTo>
                      <a:pt x="133" y="69"/>
                      <a:pt x="138" y="57"/>
                      <a:pt x="144" y="48"/>
                    </a:cubicBezTo>
                    <a:cubicBezTo>
                      <a:pt x="149" y="38"/>
                      <a:pt x="154" y="29"/>
                      <a:pt x="159" y="22"/>
                    </a:cubicBezTo>
                    <a:cubicBezTo>
                      <a:pt x="167" y="8"/>
                      <a:pt x="173" y="0"/>
                      <a:pt x="173" y="0"/>
                    </a:cubicBezTo>
                    <a:cubicBezTo>
                      <a:pt x="173" y="0"/>
                      <a:pt x="165" y="5"/>
                      <a:pt x="152" y="16"/>
                    </a:cubicBezTo>
                    <a:cubicBezTo>
                      <a:pt x="139" y="26"/>
                      <a:pt x="121" y="43"/>
                      <a:pt x="103" y="66"/>
                    </a:cubicBezTo>
                    <a:cubicBezTo>
                      <a:pt x="94" y="78"/>
                      <a:pt x="84" y="90"/>
                      <a:pt x="76" y="105"/>
                    </a:cubicBezTo>
                    <a:cubicBezTo>
                      <a:pt x="67" y="119"/>
                      <a:pt x="58" y="134"/>
                      <a:pt x="50" y="151"/>
                    </a:cubicBezTo>
                    <a:cubicBezTo>
                      <a:pt x="42" y="167"/>
                      <a:pt x="35" y="185"/>
                      <a:pt x="27" y="202"/>
                    </a:cubicBezTo>
                    <a:cubicBezTo>
                      <a:pt x="22" y="221"/>
                      <a:pt x="15" y="239"/>
                      <a:pt x="10" y="258"/>
                    </a:cubicBezTo>
                    <a:cubicBezTo>
                      <a:pt x="7" y="274"/>
                      <a:pt x="2" y="289"/>
                      <a:pt x="0" y="305"/>
                    </a:cubicBezTo>
                    <a:cubicBezTo>
                      <a:pt x="48" y="305"/>
                      <a:pt x="48" y="305"/>
                      <a:pt x="48" y="305"/>
                    </a:cubicBezTo>
                    <a:cubicBezTo>
                      <a:pt x="51" y="293"/>
                      <a:pt x="54" y="282"/>
                      <a:pt x="57" y="270"/>
                    </a:cubicBezTo>
                    <a:cubicBezTo>
                      <a:pt x="61" y="253"/>
                      <a:pt x="67" y="235"/>
                      <a:pt x="72" y="218"/>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48" name="Rectangle 627"/>
              <p:cNvSpPr>
                <a:spLocks noChangeArrowheads="1"/>
              </p:cNvSpPr>
              <p:nvPr/>
            </p:nvSpPr>
            <p:spPr bwMode="auto">
              <a:xfrm>
                <a:off x="7011988" y="3709988"/>
                <a:ext cx="171450" cy="201613"/>
              </a:xfrm>
              <a:prstGeom prst="rect">
                <a:avLst/>
              </a:prstGeom>
              <a:solidFill>
                <a:srgbClr val="EAEE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49" name="Freeform 628"/>
              <p:cNvSpPr>
                <a:spLocks/>
              </p:cNvSpPr>
              <p:nvPr/>
            </p:nvSpPr>
            <p:spPr bwMode="auto">
              <a:xfrm>
                <a:off x="7011988" y="3676650"/>
                <a:ext cx="176213" cy="139700"/>
              </a:xfrm>
              <a:custGeom>
                <a:avLst/>
                <a:gdLst>
                  <a:gd name="T0" fmla="*/ 0 w 111"/>
                  <a:gd name="T1" fmla="*/ 88 h 88"/>
                  <a:gd name="T2" fmla="*/ 111 w 111"/>
                  <a:gd name="T3" fmla="*/ 25 h 88"/>
                  <a:gd name="T4" fmla="*/ 0 w 111"/>
                  <a:gd name="T5" fmla="*/ 0 h 88"/>
                  <a:gd name="T6" fmla="*/ 0 w 111"/>
                  <a:gd name="T7" fmla="*/ 88 h 88"/>
                </a:gdLst>
                <a:ahLst/>
                <a:cxnLst>
                  <a:cxn ang="0">
                    <a:pos x="T0" y="T1"/>
                  </a:cxn>
                  <a:cxn ang="0">
                    <a:pos x="T2" y="T3"/>
                  </a:cxn>
                  <a:cxn ang="0">
                    <a:pos x="T4" y="T5"/>
                  </a:cxn>
                  <a:cxn ang="0">
                    <a:pos x="T6" y="T7"/>
                  </a:cxn>
                </a:cxnLst>
                <a:rect l="0" t="0" r="r" b="b"/>
                <a:pathLst>
                  <a:path w="111" h="88">
                    <a:moveTo>
                      <a:pt x="0" y="88"/>
                    </a:moveTo>
                    <a:lnTo>
                      <a:pt x="111" y="25"/>
                    </a:lnTo>
                    <a:lnTo>
                      <a:pt x="0" y="0"/>
                    </a:lnTo>
                    <a:lnTo>
                      <a:pt x="0" y="88"/>
                    </a:lnTo>
                    <a:close/>
                  </a:path>
                </a:pathLst>
              </a:custGeom>
              <a:solidFill>
                <a:srgbClr val="B9B6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50" name="Freeform 629"/>
              <p:cNvSpPr>
                <a:spLocks/>
              </p:cNvSpPr>
              <p:nvPr/>
            </p:nvSpPr>
            <p:spPr bwMode="auto">
              <a:xfrm>
                <a:off x="7104063" y="3911600"/>
                <a:ext cx="49213" cy="33338"/>
              </a:xfrm>
              <a:custGeom>
                <a:avLst/>
                <a:gdLst>
                  <a:gd name="T0" fmla="*/ 23 w 31"/>
                  <a:gd name="T1" fmla="*/ 21 h 21"/>
                  <a:gd name="T2" fmla="*/ 31 w 31"/>
                  <a:gd name="T3" fmla="*/ 6 h 21"/>
                  <a:gd name="T4" fmla="*/ 0 w 31"/>
                  <a:gd name="T5" fmla="*/ 0 h 21"/>
                  <a:gd name="T6" fmla="*/ 23 w 31"/>
                  <a:gd name="T7" fmla="*/ 21 h 21"/>
                </a:gdLst>
                <a:ahLst/>
                <a:cxnLst>
                  <a:cxn ang="0">
                    <a:pos x="T0" y="T1"/>
                  </a:cxn>
                  <a:cxn ang="0">
                    <a:pos x="T2" y="T3"/>
                  </a:cxn>
                  <a:cxn ang="0">
                    <a:pos x="T4" y="T5"/>
                  </a:cxn>
                  <a:cxn ang="0">
                    <a:pos x="T6" y="T7"/>
                  </a:cxn>
                </a:cxnLst>
                <a:rect l="0" t="0" r="r" b="b"/>
                <a:pathLst>
                  <a:path w="31" h="21">
                    <a:moveTo>
                      <a:pt x="23" y="21"/>
                    </a:moveTo>
                    <a:lnTo>
                      <a:pt x="31" y="6"/>
                    </a:lnTo>
                    <a:lnTo>
                      <a:pt x="0" y="0"/>
                    </a:lnTo>
                    <a:lnTo>
                      <a:pt x="23" y="21"/>
                    </a:lnTo>
                    <a:close/>
                  </a:path>
                </a:pathLst>
              </a:custGeom>
              <a:solidFill>
                <a:srgbClr val="93C5C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51" name="Freeform 630"/>
              <p:cNvSpPr>
                <a:spLocks/>
              </p:cNvSpPr>
              <p:nvPr/>
            </p:nvSpPr>
            <p:spPr bwMode="auto">
              <a:xfrm>
                <a:off x="7104063" y="3911600"/>
                <a:ext cx="49213" cy="33338"/>
              </a:xfrm>
              <a:custGeom>
                <a:avLst/>
                <a:gdLst>
                  <a:gd name="T0" fmla="*/ 23 w 31"/>
                  <a:gd name="T1" fmla="*/ 21 h 21"/>
                  <a:gd name="T2" fmla="*/ 31 w 31"/>
                  <a:gd name="T3" fmla="*/ 6 h 21"/>
                  <a:gd name="T4" fmla="*/ 0 w 31"/>
                  <a:gd name="T5" fmla="*/ 0 h 21"/>
                </a:gdLst>
                <a:ahLst/>
                <a:cxnLst>
                  <a:cxn ang="0">
                    <a:pos x="T0" y="T1"/>
                  </a:cxn>
                  <a:cxn ang="0">
                    <a:pos x="T2" y="T3"/>
                  </a:cxn>
                  <a:cxn ang="0">
                    <a:pos x="T4" y="T5"/>
                  </a:cxn>
                </a:cxnLst>
                <a:rect l="0" t="0" r="r" b="b"/>
                <a:pathLst>
                  <a:path w="31" h="21">
                    <a:moveTo>
                      <a:pt x="23" y="21"/>
                    </a:moveTo>
                    <a:lnTo>
                      <a:pt x="31" y="6"/>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52" name="Freeform 631"/>
              <p:cNvSpPr>
                <a:spLocks/>
              </p:cNvSpPr>
              <p:nvPr/>
            </p:nvSpPr>
            <p:spPr bwMode="auto">
              <a:xfrm>
                <a:off x="7056438" y="3913188"/>
                <a:ext cx="33338" cy="31750"/>
              </a:xfrm>
              <a:custGeom>
                <a:avLst/>
                <a:gdLst>
                  <a:gd name="T0" fmla="*/ 21 w 21"/>
                  <a:gd name="T1" fmla="*/ 0 h 20"/>
                  <a:gd name="T2" fmla="*/ 3 w 21"/>
                  <a:gd name="T3" fmla="*/ 11 h 20"/>
                  <a:gd name="T4" fmla="*/ 0 w 21"/>
                  <a:gd name="T5" fmla="*/ 20 h 20"/>
                  <a:gd name="T6" fmla="*/ 4 w 21"/>
                  <a:gd name="T7" fmla="*/ 13 h 20"/>
                  <a:gd name="T8" fmla="*/ 21 w 21"/>
                  <a:gd name="T9" fmla="*/ 0 h 20"/>
                </a:gdLst>
                <a:ahLst/>
                <a:cxnLst>
                  <a:cxn ang="0">
                    <a:pos x="T0" y="T1"/>
                  </a:cxn>
                  <a:cxn ang="0">
                    <a:pos x="T2" y="T3"/>
                  </a:cxn>
                  <a:cxn ang="0">
                    <a:pos x="T4" y="T5"/>
                  </a:cxn>
                  <a:cxn ang="0">
                    <a:pos x="T6" y="T7"/>
                  </a:cxn>
                  <a:cxn ang="0">
                    <a:pos x="T8" y="T9"/>
                  </a:cxn>
                </a:cxnLst>
                <a:rect l="0" t="0" r="r" b="b"/>
                <a:pathLst>
                  <a:path w="21" h="20">
                    <a:moveTo>
                      <a:pt x="21" y="0"/>
                    </a:moveTo>
                    <a:lnTo>
                      <a:pt x="3" y="11"/>
                    </a:lnTo>
                    <a:lnTo>
                      <a:pt x="0" y="20"/>
                    </a:lnTo>
                    <a:lnTo>
                      <a:pt x="4" y="13"/>
                    </a:lnTo>
                    <a:lnTo>
                      <a:pt x="21" y="0"/>
                    </a:lnTo>
                    <a:close/>
                  </a:path>
                </a:pathLst>
              </a:custGeom>
              <a:solidFill>
                <a:srgbClr val="93C5C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53" name="Freeform 632"/>
              <p:cNvSpPr>
                <a:spLocks/>
              </p:cNvSpPr>
              <p:nvPr/>
            </p:nvSpPr>
            <p:spPr bwMode="auto">
              <a:xfrm>
                <a:off x="6977063" y="3808413"/>
                <a:ext cx="123825" cy="155575"/>
              </a:xfrm>
              <a:custGeom>
                <a:avLst/>
                <a:gdLst>
                  <a:gd name="T0" fmla="*/ 12 w 78"/>
                  <a:gd name="T1" fmla="*/ 0 h 98"/>
                  <a:gd name="T2" fmla="*/ 78 w 78"/>
                  <a:gd name="T3" fmla="*/ 65 h 98"/>
                  <a:gd name="T4" fmla="*/ 36 w 78"/>
                  <a:gd name="T5" fmla="*/ 98 h 98"/>
                  <a:gd name="T6" fmla="*/ 0 w 78"/>
                  <a:gd name="T7" fmla="*/ 14 h 98"/>
                  <a:gd name="T8" fmla="*/ 12 w 78"/>
                  <a:gd name="T9" fmla="*/ 0 h 98"/>
                </a:gdLst>
                <a:ahLst/>
                <a:cxnLst>
                  <a:cxn ang="0">
                    <a:pos x="T0" y="T1"/>
                  </a:cxn>
                  <a:cxn ang="0">
                    <a:pos x="T2" y="T3"/>
                  </a:cxn>
                  <a:cxn ang="0">
                    <a:pos x="T4" y="T5"/>
                  </a:cxn>
                  <a:cxn ang="0">
                    <a:pos x="T6" y="T7"/>
                  </a:cxn>
                  <a:cxn ang="0">
                    <a:pos x="T8" y="T9"/>
                  </a:cxn>
                </a:cxnLst>
                <a:rect l="0" t="0" r="r" b="b"/>
                <a:pathLst>
                  <a:path w="78" h="98">
                    <a:moveTo>
                      <a:pt x="12" y="0"/>
                    </a:moveTo>
                    <a:lnTo>
                      <a:pt x="78" y="65"/>
                    </a:lnTo>
                    <a:lnTo>
                      <a:pt x="36" y="98"/>
                    </a:lnTo>
                    <a:lnTo>
                      <a:pt x="0" y="14"/>
                    </a:lnTo>
                    <a:lnTo>
                      <a:pt x="12"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54" name="Freeform 633"/>
              <p:cNvSpPr>
                <a:spLocks/>
              </p:cNvSpPr>
              <p:nvPr/>
            </p:nvSpPr>
            <p:spPr bwMode="auto">
              <a:xfrm>
                <a:off x="7100888" y="3808413"/>
                <a:ext cx="120650" cy="158750"/>
              </a:xfrm>
              <a:custGeom>
                <a:avLst/>
                <a:gdLst>
                  <a:gd name="T0" fmla="*/ 63 w 76"/>
                  <a:gd name="T1" fmla="*/ 0 h 100"/>
                  <a:gd name="T2" fmla="*/ 0 w 76"/>
                  <a:gd name="T3" fmla="*/ 65 h 100"/>
                  <a:gd name="T4" fmla="*/ 42 w 76"/>
                  <a:gd name="T5" fmla="*/ 100 h 100"/>
                  <a:gd name="T6" fmla="*/ 76 w 76"/>
                  <a:gd name="T7" fmla="*/ 14 h 100"/>
                  <a:gd name="T8" fmla="*/ 63 w 76"/>
                  <a:gd name="T9" fmla="*/ 0 h 100"/>
                </a:gdLst>
                <a:ahLst/>
                <a:cxnLst>
                  <a:cxn ang="0">
                    <a:pos x="T0" y="T1"/>
                  </a:cxn>
                  <a:cxn ang="0">
                    <a:pos x="T2" y="T3"/>
                  </a:cxn>
                  <a:cxn ang="0">
                    <a:pos x="T4" y="T5"/>
                  </a:cxn>
                  <a:cxn ang="0">
                    <a:pos x="T6" y="T7"/>
                  </a:cxn>
                  <a:cxn ang="0">
                    <a:pos x="T8" y="T9"/>
                  </a:cxn>
                </a:cxnLst>
                <a:rect l="0" t="0" r="r" b="b"/>
                <a:pathLst>
                  <a:path w="76" h="100">
                    <a:moveTo>
                      <a:pt x="63" y="0"/>
                    </a:moveTo>
                    <a:lnTo>
                      <a:pt x="0" y="65"/>
                    </a:lnTo>
                    <a:lnTo>
                      <a:pt x="42" y="100"/>
                    </a:lnTo>
                    <a:lnTo>
                      <a:pt x="76" y="14"/>
                    </a:lnTo>
                    <a:lnTo>
                      <a:pt x="63"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55" name="Freeform 634"/>
              <p:cNvSpPr>
                <a:spLocks/>
              </p:cNvSpPr>
              <p:nvPr/>
            </p:nvSpPr>
            <p:spPr bwMode="auto">
              <a:xfrm>
                <a:off x="6880226" y="3235325"/>
                <a:ext cx="212725" cy="504825"/>
              </a:xfrm>
              <a:custGeom>
                <a:avLst/>
                <a:gdLst>
                  <a:gd name="T0" fmla="*/ 0 w 564"/>
                  <a:gd name="T1" fmla="*/ 594 h 1332"/>
                  <a:gd name="T2" fmla="*/ 564 w 564"/>
                  <a:gd name="T3" fmla="*/ 1332 h 1332"/>
                  <a:gd name="T4" fmla="*/ 564 w 564"/>
                  <a:gd name="T5" fmla="*/ 0 h 1332"/>
                  <a:gd name="T6" fmla="*/ 0 w 564"/>
                  <a:gd name="T7" fmla="*/ 594 h 1332"/>
                </a:gdLst>
                <a:ahLst/>
                <a:cxnLst>
                  <a:cxn ang="0">
                    <a:pos x="T0" y="T1"/>
                  </a:cxn>
                  <a:cxn ang="0">
                    <a:pos x="T2" y="T3"/>
                  </a:cxn>
                  <a:cxn ang="0">
                    <a:pos x="T4" y="T5"/>
                  </a:cxn>
                  <a:cxn ang="0">
                    <a:pos x="T6" y="T7"/>
                  </a:cxn>
                </a:cxnLst>
                <a:rect l="0" t="0" r="r" b="b"/>
                <a:pathLst>
                  <a:path w="564" h="1332">
                    <a:moveTo>
                      <a:pt x="0" y="594"/>
                    </a:moveTo>
                    <a:cubicBezTo>
                      <a:pt x="0" y="996"/>
                      <a:pt x="252" y="1323"/>
                      <a:pt x="564" y="1332"/>
                    </a:cubicBezTo>
                    <a:cubicBezTo>
                      <a:pt x="564" y="0"/>
                      <a:pt x="564" y="0"/>
                      <a:pt x="564" y="0"/>
                    </a:cubicBezTo>
                    <a:cubicBezTo>
                      <a:pt x="257" y="10"/>
                      <a:pt x="0" y="197"/>
                      <a:pt x="0" y="594"/>
                    </a:cubicBezTo>
                    <a:close/>
                  </a:path>
                </a:pathLst>
              </a:custGeom>
              <a:solidFill>
                <a:srgbClr val="DADB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56" name="Freeform 635"/>
              <p:cNvSpPr>
                <a:spLocks/>
              </p:cNvSpPr>
              <p:nvPr/>
            </p:nvSpPr>
            <p:spPr bwMode="auto">
              <a:xfrm>
                <a:off x="7092951" y="3235325"/>
                <a:ext cx="223838" cy="504825"/>
              </a:xfrm>
              <a:custGeom>
                <a:avLst/>
                <a:gdLst>
                  <a:gd name="T0" fmla="*/ 27 w 591"/>
                  <a:gd name="T1" fmla="*/ 0 h 1333"/>
                  <a:gd name="T2" fmla="*/ 0 w 591"/>
                  <a:gd name="T3" fmla="*/ 0 h 1333"/>
                  <a:gd name="T4" fmla="*/ 0 w 591"/>
                  <a:gd name="T5" fmla="*/ 1332 h 1333"/>
                  <a:gd name="T6" fmla="*/ 14 w 591"/>
                  <a:gd name="T7" fmla="*/ 1333 h 1333"/>
                  <a:gd name="T8" fmla="*/ 591 w 591"/>
                  <a:gd name="T9" fmla="*/ 594 h 1333"/>
                  <a:gd name="T10" fmla="*/ 27 w 591"/>
                  <a:gd name="T11" fmla="*/ 0 h 1333"/>
                </a:gdLst>
                <a:ahLst/>
                <a:cxnLst>
                  <a:cxn ang="0">
                    <a:pos x="T0" y="T1"/>
                  </a:cxn>
                  <a:cxn ang="0">
                    <a:pos x="T2" y="T3"/>
                  </a:cxn>
                  <a:cxn ang="0">
                    <a:pos x="T4" y="T5"/>
                  </a:cxn>
                  <a:cxn ang="0">
                    <a:pos x="T6" y="T7"/>
                  </a:cxn>
                  <a:cxn ang="0">
                    <a:pos x="T8" y="T9"/>
                  </a:cxn>
                  <a:cxn ang="0">
                    <a:pos x="T10" y="T11"/>
                  </a:cxn>
                </a:cxnLst>
                <a:rect l="0" t="0" r="r" b="b"/>
                <a:pathLst>
                  <a:path w="591" h="1333">
                    <a:moveTo>
                      <a:pt x="27" y="0"/>
                    </a:moveTo>
                    <a:cubicBezTo>
                      <a:pt x="18" y="0"/>
                      <a:pt x="9" y="0"/>
                      <a:pt x="0" y="0"/>
                    </a:cubicBezTo>
                    <a:cubicBezTo>
                      <a:pt x="0" y="1332"/>
                      <a:pt x="0" y="1332"/>
                      <a:pt x="0" y="1332"/>
                    </a:cubicBezTo>
                    <a:cubicBezTo>
                      <a:pt x="5" y="1332"/>
                      <a:pt x="9" y="1333"/>
                      <a:pt x="14" y="1333"/>
                    </a:cubicBezTo>
                    <a:cubicBezTo>
                      <a:pt x="332" y="1333"/>
                      <a:pt x="591" y="1002"/>
                      <a:pt x="591" y="594"/>
                    </a:cubicBezTo>
                    <a:cubicBezTo>
                      <a:pt x="591" y="186"/>
                      <a:pt x="346" y="0"/>
                      <a:pt x="2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57" name="Freeform 636"/>
              <p:cNvSpPr>
                <a:spLocks/>
              </p:cNvSpPr>
              <p:nvPr/>
            </p:nvSpPr>
            <p:spPr bwMode="auto">
              <a:xfrm>
                <a:off x="6856413" y="3189288"/>
                <a:ext cx="476250" cy="314325"/>
              </a:xfrm>
              <a:custGeom>
                <a:avLst/>
                <a:gdLst>
                  <a:gd name="T0" fmla="*/ 1257 w 1259"/>
                  <a:gd name="T1" fmla="*/ 609 h 833"/>
                  <a:gd name="T2" fmla="*/ 1169 w 1259"/>
                  <a:gd name="T3" fmla="*/ 294 h 833"/>
                  <a:gd name="T4" fmla="*/ 793 w 1259"/>
                  <a:gd name="T5" fmla="*/ 5 h 833"/>
                  <a:gd name="T6" fmla="*/ 351 w 1259"/>
                  <a:gd name="T7" fmla="*/ 54 h 833"/>
                  <a:gd name="T8" fmla="*/ 246 w 1259"/>
                  <a:gd name="T9" fmla="*/ 69 h 833"/>
                  <a:gd name="T10" fmla="*/ 193 w 1259"/>
                  <a:gd name="T11" fmla="*/ 69 h 833"/>
                  <a:gd name="T12" fmla="*/ 204 w 1259"/>
                  <a:gd name="T13" fmla="*/ 96 h 833"/>
                  <a:gd name="T14" fmla="*/ 214 w 1259"/>
                  <a:gd name="T15" fmla="*/ 118 h 833"/>
                  <a:gd name="T16" fmla="*/ 184 w 1259"/>
                  <a:gd name="T17" fmla="*/ 111 h 833"/>
                  <a:gd name="T18" fmla="*/ 69 w 1259"/>
                  <a:gd name="T19" fmla="*/ 56 h 833"/>
                  <a:gd name="T20" fmla="*/ 91 w 1259"/>
                  <a:gd name="T21" fmla="*/ 207 h 833"/>
                  <a:gd name="T22" fmla="*/ 126 w 1259"/>
                  <a:gd name="T23" fmla="*/ 268 h 833"/>
                  <a:gd name="T24" fmla="*/ 76 w 1259"/>
                  <a:gd name="T25" fmla="*/ 256 h 833"/>
                  <a:gd name="T26" fmla="*/ 97 w 1259"/>
                  <a:gd name="T27" fmla="*/ 328 h 833"/>
                  <a:gd name="T28" fmla="*/ 0 w 1259"/>
                  <a:gd name="T29" fmla="*/ 677 h 833"/>
                  <a:gd name="T30" fmla="*/ 133 w 1259"/>
                  <a:gd name="T31" fmla="*/ 833 h 833"/>
                  <a:gd name="T32" fmla="*/ 179 w 1259"/>
                  <a:gd name="T33" fmla="*/ 721 h 833"/>
                  <a:gd name="T34" fmla="*/ 182 w 1259"/>
                  <a:gd name="T35" fmla="*/ 722 h 833"/>
                  <a:gd name="T36" fmla="*/ 242 w 1259"/>
                  <a:gd name="T37" fmla="*/ 426 h 833"/>
                  <a:gd name="T38" fmla="*/ 966 w 1259"/>
                  <a:gd name="T39" fmla="*/ 437 h 833"/>
                  <a:gd name="T40" fmla="*/ 983 w 1259"/>
                  <a:gd name="T41" fmla="*/ 419 h 833"/>
                  <a:gd name="T42" fmla="*/ 1154 w 1259"/>
                  <a:gd name="T43" fmla="*/ 794 h 833"/>
                  <a:gd name="T44" fmla="*/ 1258 w 1259"/>
                  <a:gd name="T45" fmla="*/ 619 h 833"/>
                  <a:gd name="T46" fmla="*/ 1259 w 1259"/>
                  <a:gd name="T47" fmla="*/ 618 h 833"/>
                  <a:gd name="T48" fmla="*/ 1257 w 1259"/>
                  <a:gd name="T49" fmla="*/ 609 h 8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59" h="833">
                    <a:moveTo>
                      <a:pt x="1257" y="609"/>
                    </a:moveTo>
                    <a:cubicBezTo>
                      <a:pt x="1244" y="426"/>
                      <a:pt x="1169" y="294"/>
                      <a:pt x="1169" y="294"/>
                    </a:cubicBezTo>
                    <a:cubicBezTo>
                      <a:pt x="1219" y="72"/>
                      <a:pt x="1011" y="10"/>
                      <a:pt x="793" y="5"/>
                    </a:cubicBezTo>
                    <a:cubicBezTo>
                      <a:pt x="590" y="0"/>
                      <a:pt x="378" y="44"/>
                      <a:pt x="351" y="54"/>
                    </a:cubicBezTo>
                    <a:cubicBezTo>
                      <a:pt x="321" y="64"/>
                      <a:pt x="279" y="68"/>
                      <a:pt x="246" y="69"/>
                    </a:cubicBezTo>
                    <a:cubicBezTo>
                      <a:pt x="216" y="70"/>
                      <a:pt x="193" y="69"/>
                      <a:pt x="193" y="69"/>
                    </a:cubicBezTo>
                    <a:cubicBezTo>
                      <a:pt x="194" y="74"/>
                      <a:pt x="199" y="86"/>
                      <a:pt x="204" y="96"/>
                    </a:cubicBezTo>
                    <a:cubicBezTo>
                      <a:pt x="209" y="108"/>
                      <a:pt x="214" y="118"/>
                      <a:pt x="214" y="118"/>
                    </a:cubicBezTo>
                    <a:cubicBezTo>
                      <a:pt x="208" y="119"/>
                      <a:pt x="197" y="116"/>
                      <a:pt x="184" y="111"/>
                    </a:cubicBezTo>
                    <a:cubicBezTo>
                      <a:pt x="140" y="95"/>
                      <a:pt x="69" y="56"/>
                      <a:pt x="69" y="56"/>
                    </a:cubicBezTo>
                    <a:cubicBezTo>
                      <a:pt x="61" y="116"/>
                      <a:pt x="75" y="169"/>
                      <a:pt x="91" y="207"/>
                    </a:cubicBezTo>
                    <a:cubicBezTo>
                      <a:pt x="107" y="245"/>
                      <a:pt x="126" y="268"/>
                      <a:pt x="126" y="268"/>
                    </a:cubicBezTo>
                    <a:cubicBezTo>
                      <a:pt x="113" y="271"/>
                      <a:pt x="76" y="256"/>
                      <a:pt x="76" y="256"/>
                    </a:cubicBezTo>
                    <a:cubicBezTo>
                      <a:pt x="87" y="305"/>
                      <a:pt x="97" y="328"/>
                      <a:pt x="97" y="328"/>
                    </a:cubicBezTo>
                    <a:cubicBezTo>
                      <a:pt x="19" y="385"/>
                      <a:pt x="1" y="549"/>
                      <a:pt x="0" y="677"/>
                    </a:cubicBezTo>
                    <a:cubicBezTo>
                      <a:pt x="133" y="833"/>
                      <a:pt x="133" y="833"/>
                      <a:pt x="133" y="833"/>
                    </a:cubicBezTo>
                    <a:cubicBezTo>
                      <a:pt x="179" y="721"/>
                      <a:pt x="179" y="721"/>
                      <a:pt x="179" y="721"/>
                    </a:cubicBezTo>
                    <a:cubicBezTo>
                      <a:pt x="180" y="722"/>
                      <a:pt x="181" y="722"/>
                      <a:pt x="182" y="722"/>
                    </a:cubicBezTo>
                    <a:cubicBezTo>
                      <a:pt x="215" y="604"/>
                      <a:pt x="242" y="426"/>
                      <a:pt x="242" y="426"/>
                    </a:cubicBezTo>
                    <a:cubicBezTo>
                      <a:pt x="590" y="650"/>
                      <a:pt x="911" y="471"/>
                      <a:pt x="966" y="437"/>
                    </a:cubicBezTo>
                    <a:cubicBezTo>
                      <a:pt x="977" y="426"/>
                      <a:pt x="983" y="419"/>
                      <a:pt x="983" y="419"/>
                    </a:cubicBezTo>
                    <a:cubicBezTo>
                      <a:pt x="1002" y="642"/>
                      <a:pt x="1154" y="794"/>
                      <a:pt x="1154" y="794"/>
                    </a:cubicBezTo>
                    <a:cubicBezTo>
                      <a:pt x="1141" y="699"/>
                      <a:pt x="1250" y="624"/>
                      <a:pt x="1258" y="619"/>
                    </a:cubicBezTo>
                    <a:cubicBezTo>
                      <a:pt x="1259" y="618"/>
                      <a:pt x="1259" y="618"/>
                      <a:pt x="1259" y="618"/>
                    </a:cubicBezTo>
                    <a:cubicBezTo>
                      <a:pt x="1258" y="615"/>
                      <a:pt x="1258" y="612"/>
                      <a:pt x="1257" y="609"/>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58" name="Freeform 637"/>
              <p:cNvSpPr>
                <a:spLocks/>
              </p:cNvSpPr>
              <p:nvPr/>
            </p:nvSpPr>
            <p:spPr bwMode="auto">
              <a:xfrm>
                <a:off x="7289801" y="3421063"/>
                <a:ext cx="66675" cy="122238"/>
              </a:xfrm>
              <a:custGeom>
                <a:avLst/>
                <a:gdLst>
                  <a:gd name="T0" fmla="*/ 13 w 177"/>
                  <a:gd name="T1" fmla="*/ 149 h 321"/>
                  <a:gd name="T2" fmla="*/ 66 w 177"/>
                  <a:gd name="T3" fmla="*/ 314 h 321"/>
                  <a:gd name="T4" fmla="*/ 164 w 177"/>
                  <a:gd name="T5" fmla="*/ 171 h 321"/>
                  <a:gd name="T6" fmla="*/ 111 w 177"/>
                  <a:gd name="T7" fmla="*/ 6 h 321"/>
                  <a:gd name="T8" fmla="*/ 13 w 177"/>
                  <a:gd name="T9" fmla="*/ 149 h 321"/>
                </a:gdLst>
                <a:ahLst/>
                <a:cxnLst>
                  <a:cxn ang="0">
                    <a:pos x="T0" y="T1"/>
                  </a:cxn>
                  <a:cxn ang="0">
                    <a:pos x="T2" y="T3"/>
                  </a:cxn>
                  <a:cxn ang="0">
                    <a:pos x="T4" y="T5"/>
                  </a:cxn>
                  <a:cxn ang="0">
                    <a:pos x="T6" y="T7"/>
                  </a:cxn>
                  <a:cxn ang="0">
                    <a:pos x="T8" y="T9"/>
                  </a:cxn>
                </a:cxnLst>
                <a:rect l="0" t="0" r="r" b="b"/>
                <a:pathLst>
                  <a:path w="177" h="321">
                    <a:moveTo>
                      <a:pt x="13" y="149"/>
                    </a:moveTo>
                    <a:cubicBezTo>
                      <a:pt x="0" y="234"/>
                      <a:pt x="24" y="308"/>
                      <a:pt x="66" y="314"/>
                    </a:cubicBezTo>
                    <a:cubicBezTo>
                      <a:pt x="108" y="321"/>
                      <a:pt x="152" y="257"/>
                      <a:pt x="164" y="171"/>
                    </a:cubicBezTo>
                    <a:cubicBezTo>
                      <a:pt x="177" y="86"/>
                      <a:pt x="153" y="12"/>
                      <a:pt x="111" y="6"/>
                    </a:cubicBezTo>
                    <a:cubicBezTo>
                      <a:pt x="69" y="0"/>
                      <a:pt x="25" y="64"/>
                      <a:pt x="13" y="14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59" name="Freeform 638"/>
              <p:cNvSpPr>
                <a:spLocks/>
              </p:cNvSpPr>
              <p:nvPr/>
            </p:nvSpPr>
            <p:spPr bwMode="auto">
              <a:xfrm>
                <a:off x="6838951" y="3419475"/>
                <a:ext cx="58738" cy="117475"/>
              </a:xfrm>
              <a:custGeom>
                <a:avLst/>
                <a:gdLst>
                  <a:gd name="T0" fmla="*/ 147 w 155"/>
                  <a:gd name="T1" fmla="*/ 149 h 312"/>
                  <a:gd name="T2" fmla="*/ 92 w 155"/>
                  <a:gd name="T3" fmla="*/ 308 h 312"/>
                  <a:gd name="T4" fmla="*/ 8 w 155"/>
                  <a:gd name="T5" fmla="*/ 163 h 312"/>
                  <a:gd name="T6" fmla="*/ 63 w 155"/>
                  <a:gd name="T7" fmla="*/ 4 h 312"/>
                  <a:gd name="T8" fmla="*/ 147 w 155"/>
                  <a:gd name="T9" fmla="*/ 149 h 312"/>
                </a:gdLst>
                <a:ahLst/>
                <a:cxnLst>
                  <a:cxn ang="0">
                    <a:pos x="T0" y="T1"/>
                  </a:cxn>
                  <a:cxn ang="0">
                    <a:pos x="T2" y="T3"/>
                  </a:cxn>
                  <a:cxn ang="0">
                    <a:pos x="T4" y="T5"/>
                  </a:cxn>
                  <a:cxn ang="0">
                    <a:pos x="T6" y="T7"/>
                  </a:cxn>
                  <a:cxn ang="0">
                    <a:pos x="T8" y="T9"/>
                  </a:cxn>
                </a:cxnLst>
                <a:rect l="0" t="0" r="r" b="b"/>
                <a:pathLst>
                  <a:path w="155" h="312">
                    <a:moveTo>
                      <a:pt x="147" y="149"/>
                    </a:moveTo>
                    <a:cubicBezTo>
                      <a:pt x="155" y="233"/>
                      <a:pt x="131" y="304"/>
                      <a:pt x="92" y="308"/>
                    </a:cubicBezTo>
                    <a:cubicBezTo>
                      <a:pt x="54" y="312"/>
                      <a:pt x="16" y="247"/>
                      <a:pt x="8" y="163"/>
                    </a:cubicBezTo>
                    <a:cubicBezTo>
                      <a:pt x="0" y="79"/>
                      <a:pt x="25" y="7"/>
                      <a:pt x="63" y="4"/>
                    </a:cubicBezTo>
                    <a:cubicBezTo>
                      <a:pt x="102" y="0"/>
                      <a:pt x="139" y="65"/>
                      <a:pt x="147" y="149"/>
                    </a:cubicBezTo>
                    <a:close/>
                  </a:path>
                </a:pathLst>
              </a:custGeom>
              <a:solidFill>
                <a:srgbClr val="DADB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60" name="Freeform 638"/>
              <p:cNvSpPr>
                <a:spLocks/>
              </p:cNvSpPr>
              <p:nvPr/>
            </p:nvSpPr>
            <p:spPr bwMode="auto">
              <a:xfrm>
                <a:off x="7297738" y="3419475"/>
                <a:ext cx="58738" cy="117475"/>
              </a:xfrm>
              <a:custGeom>
                <a:avLst/>
                <a:gdLst>
                  <a:gd name="T0" fmla="*/ 147 w 155"/>
                  <a:gd name="T1" fmla="*/ 149 h 312"/>
                  <a:gd name="T2" fmla="*/ 92 w 155"/>
                  <a:gd name="T3" fmla="*/ 308 h 312"/>
                  <a:gd name="T4" fmla="*/ 8 w 155"/>
                  <a:gd name="T5" fmla="*/ 163 h 312"/>
                  <a:gd name="T6" fmla="*/ 63 w 155"/>
                  <a:gd name="T7" fmla="*/ 4 h 312"/>
                  <a:gd name="T8" fmla="*/ 147 w 155"/>
                  <a:gd name="T9" fmla="*/ 149 h 312"/>
                </a:gdLst>
                <a:ahLst/>
                <a:cxnLst>
                  <a:cxn ang="0">
                    <a:pos x="T0" y="T1"/>
                  </a:cxn>
                  <a:cxn ang="0">
                    <a:pos x="T2" y="T3"/>
                  </a:cxn>
                  <a:cxn ang="0">
                    <a:pos x="T4" y="T5"/>
                  </a:cxn>
                  <a:cxn ang="0">
                    <a:pos x="T6" y="T7"/>
                  </a:cxn>
                  <a:cxn ang="0">
                    <a:pos x="T8" y="T9"/>
                  </a:cxn>
                </a:cxnLst>
                <a:rect l="0" t="0" r="r" b="b"/>
                <a:pathLst>
                  <a:path w="155" h="312">
                    <a:moveTo>
                      <a:pt x="147" y="149"/>
                    </a:moveTo>
                    <a:cubicBezTo>
                      <a:pt x="155" y="233"/>
                      <a:pt x="131" y="304"/>
                      <a:pt x="92" y="308"/>
                    </a:cubicBezTo>
                    <a:cubicBezTo>
                      <a:pt x="54" y="312"/>
                      <a:pt x="16" y="247"/>
                      <a:pt x="8" y="163"/>
                    </a:cubicBezTo>
                    <a:cubicBezTo>
                      <a:pt x="0" y="79"/>
                      <a:pt x="25" y="7"/>
                      <a:pt x="63" y="4"/>
                    </a:cubicBezTo>
                    <a:cubicBezTo>
                      <a:pt x="102" y="0"/>
                      <a:pt x="139" y="65"/>
                      <a:pt x="147" y="149"/>
                    </a:cubicBezTo>
                    <a:close/>
                  </a:path>
                </a:pathLst>
              </a:custGeom>
              <a:solidFill>
                <a:srgbClr val="DADB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grpSp>
        <p:grpSp>
          <p:nvGrpSpPr>
            <p:cNvPr id="327" name="Group 326"/>
            <p:cNvGrpSpPr/>
            <p:nvPr/>
          </p:nvGrpSpPr>
          <p:grpSpPr>
            <a:xfrm>
              <a:off x="6667500" y="3377872"/>
              <a:ext cx="1303768" cy="1831636"/>
              <a:chOff x="6667500" y="3377872"/>
              <a:chExt cx="1303768" cy="1831636"/>
            </a:xfrm>
          </p:grpSpPr>
          <p:sp>
            <p:nvSpPr>
              <p:cNvPr id="328" name="Freeform 348"/>
              <p:cNvSpPr>
                <a:spLocks/>
              </p:cNvSpPr>
              <p:nvPr/>
            </p:nvSpPr>
            <p:spPr bwMode="auto">
              <a:xfrm>
                <a:off x="6758406" y="3377872"/>
                <a:ext cx="1145656" cy="1225262"/>
              </a:xfrm>
              <a:custGeom>
                <a:avLst/>
                <a:gdLst>
                  <a:gd name="T0" fmla="*/ 320 w 340"/>
                  <a:gd name="T1" fmla="*/ 363 h 363"/>
                  <a:gd name="T2" fmla="*/ 340 w 340"/>
                  <a:gd name="T3" fmla="*/ 170 h 363"/>
                  <a:gd name="T4" fmla="*/ 298 w 340"/>
                  <a:gd name="T5" fmla="*/ 63 h 363"/>
                  <a:gd name="T6" fmla="*/ 160 w 340"/>
                  <a:gd name="T7" fmla="*/ 34 h 363"/>
                  <a:gd name="T8" fmla="*/ 37 w 340"/>
                  <a:gd name="T9" fmla="*/ 68 h 363"/>
                  <a:gd name="T10" fmla="*/ 4 w 340"/>
                  <a:gd name="T11" fmla="*/ 175 h 363"/>
                  <a:gd name="T12" fmla="*/ 19 w 340"/>
                  <a:gd name="T13" fmla="*/ 363 h 363"/>
                  <a:gd name="T14" fmla="*/ 320 w 340"/>
                  <a:gd name="T15" fmla="*/ 363 h 3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0" h="363">
                    <a:moveTo>
                      <a:pt x="320" y="363"/>
                    </a:moveTo>
                    <a:cubicBezTo>
                      <a:pt x="309" y="304"/>
                      <a:pt x="340" y="221"/>
                      <a:pt x="340" y="170"/>
                    </a:cubicBezTo>
                    <a:cubicBezTo>
                      <a:pt x="339" y="111"/>
                      <a:pt x="313" y="78"/>
                      <a:pt x="298" y="63"/>
                    </a:cubicBezTo>
                    <a:cubicBezTo>
                      <a:pt x="234" y="0"/>
                      <a:pt x="160" y="34"/>
                      <a:pt x="160" y="34"/>
                    </a:cubicBezTo>
                    <a:cubicBezTo>
                      <a:pt x="160" y="34"/>
                      <a:pt x="93" y="11"/>
                      <a:pt x="37" y="68"/>
                    </a:cubicBezTo>
                    <a:cubicBezTo>
                      <a:pt x="12" y="94"/>
                      <a:pt x="0" y="141"/>
                      <a:pt x="4" y="175"/>
                    </a:cubicBezTo>
                    <a:cubicBezTo>
                      <a:pt x="8" y="201"/>
                      <a:pt x="38" y="308"/>
                      <a:pt x="19" y="363"/>
                    </a:cubicBezTo>
                    <a:lnTo>
                      <a:pt x="320" y="363"/>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grpSp>
            <p:nvGrpSpPr>
              <p:cNvPr id="329" name="Group 328"/>
              <p:cNvGrpSpPr/>
              <p:nvPr/>
            </p:nvGrpSpPr>
            <p:grpSpPr>
              <a:xfrm>
                <a:off x="6667500" y="3598616"/>
                <a:ext cx="1303768" cy="1610892"/>
                <a:chOff x="6753226" y="3235325"/>
                <a:chExt cx="687388" cy="849313"/>
              </a:xfrm>
            </p:grpSpPr>
            <p:sp>
              <p:nvSpPr>
                <p:cNvPr id="331" name="Freeform 623"/>
                <p:cNvSpPr>
                  <a:spLocks/>
                </p:cNvSpPr>
                <p:nvPr/>
              </p:nvSpPr>
              <p:spPr bwMode="auto">
                <a:xfrm>
                  <a:off x="6753226" y="3830638"/>
                  <a:ext cx="687388" cy="254000"/>
                </a:xfrm>
                <a:custGeom>
                  <a:avLst/>
                  <a:gdLst>
                    <a:gd name="T0" fmla="*/ 320 w 1819"/>
                    <a:gd name="T1" fmla="*/ 669 h 672"/>
                    <a:gd name="T2" fmla="*/ 307 w 1819"/>
                    <a:gd name="T3" fmla="*/ 616 h 672"/>
                    <a:gd name="T4" fmla="*/ 292 w 1819"/>
                    <a:gd name="T5" fmla="*/ 564 h 672"/>
                    <a:gd name="T6" fmla="*/ 275 w 1819"/>
                    <a:gd name="T7" fmla="*/ 514 h 672"/>
                    <a:gd name="T8" fmla="*/ 257 w 1819"/>
                    <a:gd name="T9" fmla="*/ 468 h 672"/>
                    <a:gd name="T10" fmla="*/ 238 w 1819"/>
                    <a:gd name="T11" fmla="*/ 427 h 672"/>
                    <a:gd name="T12" fmla="*/ 220 w 1819"/>
                    <a:gd name="T13" fmla="*/ 393 h 672"/>
                    <a:gd name="T14" fmla="*/ 205 w 1819"/>
                    <a:gd name="T15" fmla="*/ 368 h 672"/>
                    <a:gd name="T16" fmla="*/ 191 w 1819"/>
                    <a:gd name="T17" fmla="*/ 346 h 672"/>
                    <a:gd name="T18" fmla="*/ 213 w 1819"/>
                    <a:gd name="T19" fmla="*/ 361 h 672"/>
                    <a:gd name="T20" fmla="*/ 261 w 1819"/>
                    <a:gd name="T21" fmla="*/ 412 h 672"/>
                    <a:gd name="T22" fmla="*/ 288 w 1819"/>
                    <a:gd name="T23" fmla="*/ 451 h 672"/>
                    <a:gd name="T24" fmla="*/ 314 w 1819"/>
                    <a:gd name="T25" fmla="*/ 497 h 672"/>
                    <a:gd name="T26" fmla="*/ 337 w 1819"/>
                    <a:gd name="T27" fmla="*/ 548 h 672"/>
                    <a:gd name="T28" fmla="*/ 354 w 1819"/>
                    <a:gd name="T29" fmla="*/ 604 h 672"/>
                    <a:gd name="T30" fmla="*/ 366 w 1819"/>
                    <a:gd name="T31" fmla="*/ 660 h 672"/>
                    <a:gd name="T32" fmla="*/ 368 w 1819"/>
                    <a:gd name="T33" fmla="*/ 672 h 672"/>
                    <a:gd name="T34" fmla="*/ 859 w 1819"/>
                    <a:gd name="T35" fmla="*/ 672 h 672"/>
                    <a:gd name="T36" fmla="*/ 879 w 1819"/>
                    <a:gd name="T37" fmla="*/ 456 h 672"/>
                    <a:gd name="T38" fmla="*/ 803 w 1819"/>
                    <a:gd name="T39" fmla="*/ 303 h 672"/>
                    <a:gd name="T40" fmla="*/ 814 w 1819"/>
                    <a:gd name="T41" fmla="*/ 264 h 672"/>
                    <a:gd name="T42" fmla="*/ 889 w 1819"/>
                    <a:gd name="T43" fmla="*/ 217 h 672"/>
                    <a:gd name="T44" fmla="*/ 928 w 1819"/>
                    <a:gd name="T45" fmla="*/ 214 h 672"/>
                    <a:gd name="T46" fmla="*/ 1059 w 1819"/>
                    <a:gd name="T47" fmla="*/ 239 h 672"/>
                    <a:gd name="T48" fmla="*/ 1026 w 1819"/>
                    <a:gd name="T49" fmla="*/ 303 h 672"/>
                    <a:gd name="T50" fmla="*/ 949 w 1819"/>
                    <a:gd name="T51" fmla="*/ 456 h 672"/>
                    <a:gd name="T52" fmla="*/ 969 w 1819"/>
                    <a:gd name="T53" fmla="*/ 672 h 672"/>
                    <a:gd name="T54" fmla="*/ 1455 w 1819"/>
                    <a:gd name="T55" fmla="*/ 672 h 672"/>
                    <a:gd name="T56" fmla="*/ 1465 w 1819"/>
                    <a:gd name="T57" fmla="*/ 625 h 672"/>
                    <a:gd name="T58" fmla="*/ 1482 w 1819"/>
                    <a:gd name="T59" fmla="*/ 569 h 672"/>
                    <a:gd name="T60" fmla="*/ 1505 w 1819"/>
                    <a:gd name="T61" fmla="*/ 518 h 672"/>
                    <a:gd name="T62" fmla="*/ 1531 w 1819"/>
                    <a:gd name="T63" fmla="*/ 472 h 672"/>
                    <a:gd name="T64" fmla="*/ 1558 w 1819"/>
                    <a:gd name="T65" fmla="*/ 433 h 672"/>
                    <a:gd name="T66" fmla="*/ 1607 w 1819"/>
                    <a:gd name="T67" fmla="*/ 383 h 672"/>
                    <a:gd name="T68" fmla="*/ 1628 w 1819"/>
                    <a:gd name="T69" fmla="*/ 367 h 672"/>
                    <a:gd name="T70" fmla="*/ 1614 w 1819"/>
                    <a:gd name="T71" fmla="*/ 389 h 672"/>
                    <a:gd name="T72" fmla="*/ 1599 w 1819"/>
                    <a:gd name="T73" fmla="*/ 415 h 672"/>
                    <a:gd name="T74" fmla="*/ 1581 w 1819"/>
                    <a:gd name="T75" fmla="*/ 448 h 672"/>
                    <a:gd name="T76" fmla="*/ 1562 w 1819"/>
                    <a:gd name="T77" fmla="*/ 489 h 672"/>
                    <a:gd name="T78" fmla="*/ 1544 w 1819"/>
                    <a:gd name="T79" fmla="*/ 535 h 672"/>
                    <a:gd name="T80" fmla="*/ 1527 w 1819"/>
                    <a:gd name="T81" fmla="*/ 585 h 672"/>
                    <a:gd name="T82" fmla="*/ 1512 w 1819"/>
                    <a:gd name="T83" fmla="*/ 637 h 672"/>
                    <a:gd name="T84" fmla="*/ 1503 w 1819"/>
                    <a:gd name="T85" fmla="*/ 672 h 672"/>
                    <a:gd name="T86" fmla="*/ 1819 w 1819"/>
                    <a:gd name="T87" fmla="*/ 672 h 672"/>
                    <a:gd name="T88" fmla="*/ 1238 w 1819"/>
                    <a:gd name="T89" fmla="*/ 0 h 672"/>
                    <a:gd name="T90" fmla="*/ 918 w 1819"/>
                    <a:gd name="T91" fmla="*/ 215 h 672"/>
                    <a:gd name="T92" fmla="*/ 617 w 1819"/>
                    <a:gd name="T93" fmla="*/ 7 h 672"/>
                    <a:gd name="T94" fmla="*/ 0 w 1819"/>
                    <a:gd name="T95" fmla="*/ 672 h 672"/>
                    <a:gd name="T96" fmla="*/ 321 w 1819"/>
                    <a:gd name="T97" fmla="*/ 672 h 672"/>
                    <a:gd name="T98" fmla="*/ 320 w 1819"/>
                    <a:gd name="T99" fmla="*/ 669 h 6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819" h="672">
                      <a:moveTo>
                        <a:pt x="320" y="669"/>
                      </a:moveTo>
                      <a:cubicBezTo>
                        <a:pt x="317" y="652"/>
                        <a:pt x="311" y="634"/>
                        <a:pt x="307" y="616"/>
                      </a:cubicBezTo>
                      <a:cubicBezTo>
                        <a:pt x="303" y="598"/>
                        <a:pt x="297" y="581"/>
                        <a:pt x="292" y="564"/>
                      </a:cubicBezTo>
                      <a:cubicBezTo>
                        <a:pt x="286" y="547"/>
                        <a:pt x="282" y="529"/>
                        <a:pt x="275" y="514"/>
                      </a:cubicBezTo>
                      <a:cubicBezTo>
                        <a:pt x="269" y="498"/>
                        <a:pt x="263" y="482"/>
                        <a:pt x="257" y="468"/>
                      </a:cubicBezTo>
                      <a:cubicBezTo>
                        <a:pt x="251" y="453"/>
                        <a:pt x="244" y="440"/>
                        <a:pt x="238" y="427"/>
                      </a:cubicBezTo>
                      <a:cubicBezTo>
                        <a:pt x="231" y="415"/>
                        <a:pt x="226" y="403"/>
                        <a:pt x="220" y="393"/>
                      </a:cubicBezTo>
                      <a:cubicBezTo>
                        <a:pt x="215" y="383"/>
                        <a:pt x="210" y="375"/>
                        <a:pt x="205" y="368"/>
                      </a:cubicBezTo>
                      <a:cubicBezTo>
                        <a:pt x="197" y="354"/>
                        <a:pt x="191" y="346"/>
                        <a:pt x="191" y="346"/>
                      </a:cubicBezTo>
                      <a:cubicBezTo>
                        <a:pt x="191" y="346"/>
                        <a:pt x="199" y="351"/>
                        <a:pt x="213" y="361"/>
                      </a:cubicBezTo>
                      <a:cubicBezTo>
                        <a:pt x="226" y="372"/>
                        <a:pt x="243" y="389"/>
                        <a:pt x="261" y="412"/>
                      </a:cubicBezTo>
                      <a:cubicBezTo>
                        <a:pt x="270" y="424"/>
                        <a:pt x="280" y="436"/>
                        <a:pt x="288" y="451"/>
                      </a:cubicBezTo>
                      <a:cubicBezTo>
                        <a:pt x="297" y="465"/>
                        <a:pt x="306" y="480"/>
                        <a:pt x="314" y="497"/>
                      </a:cubicBezTo>
                      <a:cubicBezTo>
                        <a:pt x="322" y="513"/>
                        <a:pt x="329" y="530"/>
                        <a:pt x="337" y="548"/>
                      </a:cubicBezTo>
                      <a:cubicBezTo>
                        <a:pt x="343" y="566"/>
                        <a:pt x="349" y="585"/>
                        <a:pt x="354" y="604"/>
                      </a:cubicBezTo>
                      <a:cubicBezTo>
                        <a:pt x="358" y="623"/>
                        <a:pt x="364" y="641"/>
                        <a:pt x="366" y="660"/>
                      </a:cubicBezTo>
                      <a:cubicBezTo>
                        <a:pt x="367" y="664"/>
                        <a:pt x="367" y="668"/>
                        <a:pt x="368" y="672"/>
                      </a:cubicBezTo>
                      <a:cubicBezTo>
                        <a:pt x="859" y="672"/>
                        <a:pt x="859" y="672"/>
                        <a:pt x="859" y="672"/>
                      </a:cubicBezTo>
                      <a:cubicBezTo>
                        <a:pt x="879" y="456"/>
                        <a:pt x="879" y="456"/>
                        <a:pt x="879" y="456"/>
                      </a:cubicBezTo>
                      <a:cubicBezTo>
                        <a:pt x="803" y="303"/>
                        <a:pt x="803" y="303"/>
                        <a:pt x="803" y="303"/>
                      </a:cubicBezTo>
                      <a:cubicBezTo>
                        <a:pt x="814" y="264"/>
                        <a:pt x="814" y="264"/>
                        <a:pt x="814" y="264"/>
                      </a:cubicBezTo>
                      <a:cubicBezTo>
                        <a:pt x="889" y="217"/>
                        <a:pt x="889" y="217"/>
                        <a:pt x="889" y="217"/>
                      </a:cubicBezTo>
                      <a:cubicBezTo>
                        <a:pt x="928" y="214"/>
                        <a:pt x="928" y="214"/>
                        <a:pt x="928" y="214"/>
                      </a:cubicBezTo>
                      <a:cubicBezTo>
                        <a:pt x="1059" y="239"/>
                        <a:pt x="1059" y="239"/>
                        <a:pt x="1059" y="239"/>
                      </a:cubicBezTo>
                      <a:cubicBezTo>
                        <a:pt x="1026" y="303"/>
                        <a:pt x="1026" y="303"/>
                        <a:pt x="1026" y="303"/>
                      </a:cubicBezTo>
                      <a:cubicBezTo>
                        <a:pt x="949" y="456"/>
                        <a:pt x="949" y="456"/>
                        <a:pt x="949" y="456"/>
                      </a:cubicBezTo>
                      <a:cubicBezTo>
                        <a:pt x="969" y="672"/>
                        <a:pt x="969" y="672"/>
                        <a:pt x="969" y="672"/>
                      </a:cubicBezTo>
                      <a:cubicBezTo>
                        <a:pt x="1455" y="672"/>
                        <a:pt x="1455" y="672"/>
                        <a:pt x="1455" y="672"/>
                      </a:cubicBezTo>
                      <a:cubicBezTo>
                        <a:pt x="1457" y="656"/>
                        <a:pt x="1462" y="641"/>
                        <a:pt x="1465" y="625"/>
                      </a:cubicBezTo>
                      <a:cubicBezTo>
                        <a:pt x="1470" y="606"/>
                        <a:pt x="1477" y="588"/>
                        <a:pt x="1482" y="569"/>
                      </a:cubicBezTo>
                      <a:cubicBezTo>
                        <a:pt x="1490" y="552"/>
                        <a:pt x="1497" y="534"/>
                        <a:pt x="1505" y="518"/>
                      </a:cubicBezTo>
                      <a:cubicBezTo>
                        <a:pt x="1513" y="501"/>
                        <a:pt x="1522" y="486"/>
                        <a:pt x="1531" y="472"/>
                      </a:cubicBezTo>
                      <a:cubicBezTo>
                        <a:pt x="1539" y="457"/>
                        <a:pt x="1549" y="445"/>
                        <a:pt x="1558" y="433"/>
                      </a:cubicBezTo>
                      <a:cubicBezTo>
                        <a:pt x="1576" y="410"/>
                        <a:pt x="1594" y="393"/>
                        <a:pt x="1607" y="383"/>
                      </a:cubicBezTo>
                      <a:cubicBezTo>
                        <a:pt x="1620" y="372"/>
                        <a:pt x="1628" y="367"/>
                        <a:pt x="1628" y="367"/>
                      </a:cubicBezTo>
                      <a:cubicBezTo>
                        <a:pt x="1628" y="367"/>
                        <a:pt x="1622" y="375"/>
                        <a:pt x="1614" y="389"/>
                      </a:cubicBezTo>
                      <a:cubicBezTo>
                        <a:pt x="1609" y="396"/>
                        <a:pt x="1604" y="405"/>
                        <a:pt x="1599" y="415"/>
                      </a:cubicBezTo>
                      <a:cubicBezTo>
                        <a:pt x="1593" y="424"/>
                        <a:pt x="1588" y="436"/>
                        <a:pt x="1581" y="448"/>
                      </a:cubicBezTo>
                      <a:cubicBezTo>
                        <a:pt x="1575" y="461"/>
                        <a:pt x="1569" y="474"/>
                        <a:pt x="1562" y="489"/>
                      </a:cubicBezTo>
                      <a:cubicBezTo>
                        <a:pt x="1556" y="503"/>
                        <a:pt x="1550" y="519"/>
                        <a:pt x="1544" y="535"/>
                      </a:cubicBezTo>
                      <a:cubicBezTo>
                        <a:pt x="1537" y="551"/>
                        <a:pt x="1533" y="568"/>
                        <a:pt x="1527" y="585"/>
                      </a:cubicBezTo>
                      <a:cubicBezTo>
                        <a:pt x="1522" y="602"/>
                        <a:pt x="1516" y="620"/>
                        <a:pt x="1512" y="637"/>
                      </a:cubicBezTo>
                      <a:cubicBezTo>
                        <a:pt x="1509" y="649"/>
                        <a:pt x="1506" y="660"/>
                        <a:pt x="1503" y="672"/>
                      </a:cubicBezTo>
                      <a:cubicBezTo>
                        <a:pt x="1819" y="672"/>
                        <a:pt x="1819" y="672"/>
                        <a:pt x="1819" y="672"/>
                      </a:cubicBezTo>
                      <a:cubicBezTo>
                        <a:pt x="1773" y="493"/>
                        <a:pt x="1626" y="84"/>
                        <a:pt x="1238" y="0"/>
                      </a:cubicBezTo>
                      <a:cubicBezTo>
                        <a:pt x="918" y="215"/>
                        <a:pt x="918" y="215"/>
                        <a:pt x="918" y="215"/>
                      </a:cubicBezTo>
                      <a:cubicBezTo>
                        <a:pt x="617" y="7"/>
                        <a:pt x="617" y="7"/>
                        <a:pt x="617" y="7"/>
                      </a:cubicBezTo>
                      <a:cubicBezTo>
                        <a:pt x="617" y="7"/>
                        <a:pt x="101" y="79"/>
                        <a:pt x="0" y="672"/>
                      </a:cubicBezTo>
                      <a:cubicBezTo>
                        <a:pt x="321" y="672"/>
                        <a:pt x="321" y="672"/>
                        <a:pt x="321" y="672"/>
                      </a:cubicBezTo>
                      <a:cubicBezTo>
                        <a:pt x="321" y="671"/>
                        <a:pt x="320" y="670"/>
                        <a:pt x="320" y="669"/>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32" name="Freeform 624"/>
                <p:cNvSpPr>
                  <a:spLocks/>
                </p:cNvSpPr>
                <p:nvPr/>
              </p:nvSpPr>
              <p:spPr bwMode="auto">
                <a:xfrm>
                  <a:off x="7056438" y="3911600"/>
                  <a:ext cx="84138" cy="173038"/>
                </a:xfrm>
                <a:custGeom>
                  <a:avLst/>
                  <a:gdLst>
                    <a:gd name="T0" fmla="*/ 53 w 53"/>
                    <a:gd name="T1" fmla="*/ 21 h 109"/>
                    <a:gd name="T2" fmla="*/ 51 w 53"/>
                    <a:gd name="T3" fmla="*/ 11 h 109"/>
                    <a:gd name="T4" fmla="*/ 30 w 53"/>
                    <a:gd name="T5" fmla="*/ 0 h 109"/>
                    <a:gd name="T6" fmla="*/ 21 w 53"/>
                    <a:gd name="T7" fmla="*/ 1 h 109"/>
                    <a:gd name="T8" fmla="*/ 4 w 53"/>
                    <a:gd name="T9" fmla="*/ 14 h 109"/>
                    <a:gd name="T10" fmla="*/ 0 w 53"/>
                    <a:gd name="T11" fmla="*/ 21 h 109"/>
                    <a:gd name="T12" fmla="*/ 18 w 53"/>
                    <a:gd name="T13" fmla="*/ 58 h 109"/>
                    <a:gd name="T14" fmla="*/ 13 w 53"/>
                    <a:gd name="T15" fmla="*/ 109 h 109"/>
                    <a:gd name="T16" fmla="*/ 40 w 53"/>
                    <a:gd name="T17" fmla="*/ 109 h 109"/>
                    <a:gd name="T18" fmla="*/ 35 w 53"/>
                    <a:gd name="T19" fmla="*/ 58 h 109"/>
                    <a:gd name="T20" fmla="*/ 53 w 53"/>
                    <a:gd name="T21" fmla="*/ 21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3" h="109">
                      <a:moveTo>
                        <a:pt x="53" y="21"/>
                      </a:moveTo>
                      <a:lnTo>
                        <a:pt x="51" y="11"/>
                      </a:lnTo>
                      <a:lnTo>
                        <a:pt x="30" y="0"/>
                      </a:lnTo>
                      <a:lnTo>
                        <a:pt x="21" y="1"/>
                      </a:lnTo>
                      <a:lnTo>
                        <a:pt x="4" y="14"/>
                      </a:lnTo>
                      <a:lnTo>
                        <a:pt x="0" y="21"/>
                      </a:lnTo>
                      <a:lnTo>
                        <a:pt x="18" y="58"/>
                      </a:lnTo>
                      <a:lnTo>
                        <a:pt x="13" y="109"/>
                      </a:lnTo>
                      <a:lnTo>
                        <a:pt x="40" y="109"/>
                      </a:lnTo>
                      <a:lnTo>
                        <a:pt x="35" y="58"/>
                      </a:lnTo>
                      <a:lnTo>
                        <a:pt x="53" y="2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33" name="Freeform 625"/>
                <p:cNvSpPr>
                  <a:spLocks/>
                </p:cNvSpPr>
                <p:nvPr/>
              </p:nvSpPr>
              <p:spPr bwMode="auto">
                <a:xfrm>
                  <a:off x="6824663" y="3962400"/>
                  <a:ext cx="66675" cy="122238"/>
                </a:xfrm>
                <a:custGeom>
                  <a:avLst/>
                  <a:gdLst>
                    <a:gd name="T0" fmla="*/ 163 w 177"/>
                    <a:gd name="T1" fmla="*/ 258 h 326"/>
                    <a:gd name="T2" fmla="*/ 146 w 177"/>
                    <a:gd name="T3" fmla="*/ 202 h 326"/>
                    <a:gd name="T4" fmla="*/ 123 w 177"/>
                    <a:gd name="T5" fmla="*/ 151 h 326"/>
                    <a:gd name="T6" fmla="*/ 97 w 177"/>
                    <a:gd name="T7" fmla="*/ 105 h 326"/>
                    <a:gd name="T8" fmla="*/ 70 w 177"/>
                    <a:gd name="T9" fmla="*/ 66 h 326"/>
                    <a:gd name="T10" fmla="*/ 22 w 177"/>
                    <a:gd name="T11" fmla="*/ 15 h 326"/>
                    <a:gd name="T12" fmla="*/ 0 w 177"/>
                    <a:gd name="T13" fmla="*/ 0 h 326"/>
                    <a:gd name="T14" fmla="*/ 14 w 177"/>
                    <a:gd name="T15" fmla="*/ 22 h 326"/>
                    <a:gd name="T16" fmla="*/ 29 w 177"/>
                    <a:gd name="T17" fmla="*/ 47 h 326"/>
                    <a:gd name="T18" fmla="*/ 47 w 177"/>
                    <a:gd name="T19" fmla="*/ 81 h 326"/>
                    <a:gd name="T20" fmla="*/ 66 w 177"/>
                    <a:gd name="T21" fmla="*/ 122 h 326"/>
                    <a:gd name="T22" fmla="*/ 84 w 177"/>
                    <a:gd name="T23" fmla="*/ 168 h 326"/>
                    <a:gd name="T24" fmla="*/ 101 w 177"/>
                    <a:gd name="T25" fmla="*/ 218 h 326"/>
                    <a:gd name="T26" fmla="*/ 116 w 177"/>
                    <a:gd name="T27" fmla="*/ 270 h 326"/>
                    <a:gd name="T28" fmla="*/ 129 w 177"/>
                    <a:gd name="T29" fmla="*/ 323 h 326"/>
                    <a:gd name="T30" fmla="*/ 130 w 177"/>
                    <a:gd name="T31" fmla="*/ 326 h 326"/>
                    <a:gd name="T32" fmla="*/ 177 w 177"/>
                    <a:gd name="T33" fmla="*/ 326 h 326"/>
                    <a:gd name="T34" fmla="*/ 175 w 177"/>
                    <a:gd name="T35" fmla="*/ 314 h 326"/>
                    <a:gd name="T36" fmla="*/ 163 w 177"/>
                    <a:gd name="T37" fmla="*/ 258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7" h="326">
                      <a:moveTo>
                        <a:pt x="163" y="258"/>
                      </a:moveTo>
                      <a:cubicBezTo>
                        <a:pt x="158" y="239"/>
                        <a:pt x="152" y="220"/>
                        <a:pt x="146" y="202"/>
                      </a:cubicBezTo>
                      <a:cubicBezTo>
                        <a:pt x="138" y="184"/>
                        <a:pt x="131" y="167"/>
                        <a:pt x="123" y="151"/>
                      </a:cubicBezTo>
                      <a:cubicBezTo>
                        <a:pt x="115" y="134"/>
                        <a:pt x="106" y="119"/>
                        <a:pt x="97" y="105"/>
                      </a:cubicBezTo>
                      <a:cubicBezTo>
                        <a:pt x="89" y="90"/>
                        <a:pt x="79" y="78"/>
                        <a:pt x="70" y="66"/>
                      </a:cubicBezTo>
                      <a:cubicBezTo>
                        <a:pt x="52" y="43"/>
                        <a:pt x="35" y="26"/>
                        <a:pt x="22" y="15"/>
                      </a:cubicBezTo>
                      <a:cubicBezTo>
                        <a:pt x="8" y="5"/>
                        <a:pt x="0" y="0"/>
                        <a:pt x="0" y="0"/>
                      </a:cubicBezTo>
                      <a:cubicBezTo>
                        <a:pt x="0" y="0"/>
                        <a:pt x="6" y="8"/>
                        <a:pt x="14" y="22"/>
                      </a:cubicBezTo>
                      <a:cubicBezTo>
                        <a:pt x="19" y="29"/>
                        <a:pt x="24" y="37"/>
                        <a:pt x="29" y="47"/>
                      </a:cubicBezTo>
                      <a:cubicBezTo>
                        <a:pt x="35" y="57"/>
                        <a:pt x="40" y="69"/>
                        <a:pt x="47" y="81"/>
                      </a:cubicBezTo>
                      <a:cubicBezTo>
                        <a:pt x="53" y="94"/>
                        <a:pt x="60" y="107"/>
                        <a:pt x="66" y="122"/>
                      </a:cubicBezTo>
                      <a:cubicBezTo>
                        <a:pt x="72" y="136"/>
                        <a:pt x="78" y="152"/>
                        <a:pt x="84" y="168"/>
                      </a:cubicBezTo>
                      <a:cubicBezTo>
                        <a:pt x="91" y="183"/>
                        <a:pt x="95" y="201"/>
                        <a:pt x="101" y="218"/>
                      </a:cubicBezTo>
                      <a:cubicBezTo>
                        <a:pt x="106" y="235"/>
                        <a:pt x="112" y="252"/>
                        <a:pt x="116" y="270"/>
                      </a:cubicBezTo>
                      <a:cubicBezTo>
                        <a:pt x="120" y="288"/>
                        <a:pt x="126" y="306"/>
                        <a:pt x="129" y="323"/>
                      </a:cubicBezTo>
                      <a:cubicBezTo>
                        <a:pt x="129" y="324"/>
                        <a:pt x="130" y="325"/>
                        <a:pt x="130" y="326"/>
                      </a:cubicBezTo>
                      <a:cubicBezTo>
                        <a:pt x="177" y="326"/>
                        <a:pt x="177" y="326"/>
                        <a:pt x="177" y="326"/>
                      </a:cubicBezTo>
                      <a:cubicBezTo>
                        <a:pt x="176" y="322"/>
                        <a:pt x="176" y="318"/>
                        <a:pt x="175" y="314"/>
                      </a:cubicBezTo>
                      <a:cubicBezTo>
                        <a:pt x="173" y="295"/>
                        <a:pt x="167" y="277"/>
                        <a:pt x="163" y="258"/>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34" name="Freeform 626"/>
                <p:cNvSpPr>
                  <a:spLocks/>
                </p:cNvSpPr>
                <p:nvPr/>
              </p:nvSpPr>
              <p:spPr bwMode="auto">
                <a:xfrm>
                  <a:off x="7302501" y="3970338"/>
                  <a:ext cx="66675" cy="114300"/>
                </a:xfrm>
                <a:custGeom>
                  <a:avLst/>
                  <a:gdLst>
                    <a:gd name="T0" fmla="*/ 72 w 173"/>
                    <a:gd name="T1" fmla="*/ 218 h 305"/>
                    <a:gd name="T2" fmla="*/ 89 w 173"/>
                    <a:gd name="T3" fmla="*/ 168 h 305"/>
                    <a:gd name="T4" fmla="*/ 107 w 173"/>
                    <a:gd name="T5" fmla="*/ 122 h 305"/>
                    <a:gd name="T6" fmla="*/ 126 w 173"/>
                    <a:gd name="T7" fmla="*/ 81 h 305"/>
                    <a:gd name="T8" fmla="*/ 144 w 173"/>
                    <a:gd name="T9" fmla="*/ 48 h 305"/>
                    <a:gd name="T10" fmla="*/ 159 w 173"/>
                    <a:gd name="T11" fmla="*/ 22 h 305"/>
                    <a:gd name="T12" fmla="*/ 173 w 173"/>
                    <a:gd name="T13" fmla="*/ 0 h 305"/>
                    <a:gd name="T14" fmla="*/ 152 w 173"/>
                    <a:gd name="T15" fmla="*/ 16 h 305"/>
                    <a:gd name="T16" fmla="*/ 103 w 173"/>
                    <a:gd name="T17" fmla="*/ 66 h 305"/>
                    <a:gd name="T18" fmla="*/ 76 w 173"/>
                    <a:gd name="T19" fmla="*/ 105 h 305"/>
                    <a:gd name="T20" fmla="*/ 50 w 173"/>
                    <a:gd name="T21" fmla="*/ 151 h 305"/>
                    <a:gd name="T22" fmla="*/ 27 w 173"/>
                    <a:gd name="T23" fmla="*/ 202 h 305"/>
                    <a:gd name="T24" fmla="*/ 10 w 173"/>
                    <a:gd name="T25" fmla="*/ 258 h 305"/>
                    <a:gd name="T26" fmla="*/ 0 w 173"/>
                    <a:gd name="T27" fmla="*/ 305 h 305"/>
                    <a:gd name="T28" fmla="*/ 48 w 173"/>
                    <a:gd name="T29" fmla="*/ 305 h 305"/>
                    <a:gd name="T30" fmla="*/ 57 w 173"/>
                    <a:gd name="T31" fmla="*/ 270 h 305"/>
                    <a:gd name="T32" fmla="*/ 72 w 173"/>
                    <a:gd name="T33" fmla="*/ 218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3" h="305">
                      <a:moveTo>
                        <a:pt x="72" y="218"/>
                      </a:moveTo>
                      <a:cubicBezTo>
                        <a:pt x="78" y="201"/>
                        <a:pt x="82" y="184"/>
                        <a:pt x="89" y="168"/>
                      </a:cubicBezTo>
                      <a:cubicBezTo>
                        <a:pt x="95" y="152"/>
                        <a:pt x="101" y="136"/>
                        <a:pt x="107" y="122"/>
                      </a:cubicBezTo>
                      <a:cubicBezTo>
                        <a:pt x="114" y="107"/>
                        <a:pt x="120" y="94"/>
                        <a:pt x="126" y="81"/>
                      </a:cubicBezTo>
                      <a:cubicBezTo>
                        <a:pt x="133" y="69"/>
                        <a:pt x="138" y="57"/>
                        <a:pt x="144" y="48"/>
                      </a:cubicBezTo>
                      <a:cubicBezTo>
                        <a:pt x="149" y="38"/>
                        <a:pt x="154" y="29"/>
                        <a:pt x="159" y="22"/>
                      </a:cubicBezTo>
                      <a:cubicBezTo>
                        <a:pt x="167" y="8"/>
                        <a:pt x="173" y="0"/>
                        <a:pt x="173" y="0"/>
                      </a:cubicBezTo>
                      <a:cubicBezTo>
                        <a:pt x="173" y="0"/>
                        <a:pt x="165" y="5"/>
                        <a:pt x="152" y="16"/>
                      </a:cubicBezTo>
                      <a:cubicBezTo>
                        <a:pt x="139" y="26"/>
                        <a:pt x="121" y="43"/>
                        <a:pt x="103" y="66"/>
                      </a:cubicBezTo>
                      <a:cubicBezTo>
                        <a:pt x="94" y="78"/>
                        <a:pt x="84" y="90"/>
                        <a:pt x="76" y="105"/>
                      </a:cubicBezTo>
                      <a:cubicBezTo>
                        <a:pt x="67" y="119"/>
                        <a:pt x="58" y="134"/>
                        <a:pt x="50" y="151"/>
                      </a:cubicBezTo>
                      <a:cubicBezTo>
                        <a:pt x="42" y="167"/>
                        <a:pt x="35" y="185"/>
                        <a:pt x="27" y="202"/>
                      </a:cubicBezTo>
                      <a:cubicBezTo>
                        <a:pt x="22" y="221"/>
                        <a:pt x="15" y="239"/>
                        <a:pt x="10" y="258"/>
                      </a:cubicBezTo>
                      <a:cubicBezTo>
                        <a:pt x="7" y="274"/>
                        <a:pt x="2" y="289"/>
                        <a:pt x="0" y="305"/>
                      </a:cubicBezTo>
                      <a:cubicBezTo>
                        <a:pt x="48" y="305"/>
                        <a:pt x="48" y="305"/>
                        <a:pt x="48" y="305"/>
                      </a:cubicBezTo>
                      <a:cubicBezTo>
                        <a:pt x="51" y="293"/>
                        <a:pt x="54" y="282"/>
                        <a:pt x="57" y="270"/>
                      </a:cubicBezTo>
                      <a:cubicBezTo>
                        <a:pt x="61" y="253"/>
                        <a:pt x="67" y="235"/>
                        <a:pt x="72" y="218"/>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35" name="Rectangle 627"/>
                <p:cNvSpPr>
                  <a:spLocks noChangeArrowheads="1"/>
                </p:cNvSpPr>
                <p:nvPr/>
              </p:nvSpPr>
              <p:spPr bwMode="auto">
                <a:xfrm>
                  <a:off x="7011988" y="3709988"/>
                  <a:ext cx="171450" cy="201613"/>
                </a:xfrm>
                <a:prstGeom prst="rect">
                  <a:avLst/>
                </a:prstGeom>
                <a:solidFill>
                  <a:srgbClr val="EAEEE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36" name="Freeform 628"/>
                <p:cNvSpPr>
                  <a:spLocks/>
                </p:cNvSpPr>
                <p:nvPr/>
              </p:nvSpPr>
              <p:spPr bwMode="auto">
                <a:xfrm>
                  <a:off x="7011988" y="3676650"/>
                  <a:ext cx="176213" cy="139700"/>
                </a:xfrm>
                <a:custGeom>
                  <a:avLst/>
                  <a:gdLst>
                    <a:gd name="T0" fmla="*/ 0 w 111"/>
                    <a:gd name="T1" fmla="*/ 88 h 88"/>
                    <a:gd name="T2" fmla="*/ 111 w 111"/>
                    <a:gd name="T3" fmla="*/ 25 h 88"/>
                    <a:gd name="T4" fmla="*/ 0 w 111"/>
                    <a:gd name="T5" fmla="*/ 0 h 88"/>
                    <a:gd name="T6" fmla="*/ 0 w 111"/>
                    <a:gd name="T7" fmla="*/ 88 h 88"/>
                  </a:gdLst>
                  <a:ahLst/>
                  <a:cxnLst>
                    <a:cxn ang="0">
                      <a:pos x="T0" y="T1"/>
                    </a:cxn>
                    <a:cxn ang="0">
                      <a:pos x="T2" y="T3"/>
                    </a:cxn>
                    <a:cxn ang="0">
                      <a:pos x="T4" y="T5"/>
                    </a:cxn>
                    <a:cxn ang="0">
                      <a:pos x="T6" y="T7"/>
                    </a:cxn>
                  </a:cxnLst>
                  <a:rect l="0" t="0" r="r" b="b"/>
                  <a:pathLst>
                    <a:path w="111" h="88">
                      <a:moveTo>
                        <a:pt x="0" y="88"/>
                      </a:moveTo>
                      <a:lnTo>
                        <a:pt x="111" y="25"/>
                      </a:lnTo>
                      <a:lnTo>
                        <a:pt x="0" y="0"/>
                      </a:lnTo>
                      <a:lnTo>
                        <a:pt x="0" y="88"/>
                      </a:lnTo>
                      <a:close/>
                    </a:path>
                  </a:pathLst>
                </a:custGeom>
                <a:solidFill>
                  <a:srgbClr val="B9B6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37" name="Freeform 629"/>
                <p:cNvSpPr>
                  <a:spLocks/>
                </p:cNvSpPr>
                <p:nvPr/>
              </p:nvSpPr>
              <p:spPr bwMode="auto">
                <a:xfrm>
                  <a:off x="7104063" y="3911600"/>
                  <a:ext cx="49213" cy="33338"/>
                </a:xfrm>
                <a:custGeom>
                  <a:avLst/>
                  <a:gdLst>
                    <a:gd name="T0" fmla="*/ 23 w 31"/>
                    <a:gd name="T1" fmla="*/ 21 h 21"/>
                    <a:gd name="T2" fmla="*/ 31 w 31"/>
                    <a:gd name="T3" fmla="*/ 6 h 21"/>
                    <a:gd name="T4" fmla="*/ 0 w 31"/>
                    <a:gd name="T5" fmla="*/ 0 h 21"/>
                    <a:gd name="T6" fmla="*/ 23 w 31"/>
                    <a:gd name="T7" fmla="*/ 21 h 21"/>
                  </a:gdLst>
                  <a:ahLst/>
                  <a:cxnLst>
                    <a:cxn ang="0">
                      <a:pos x="T0" y="T1"/>
                    </a:cxn>
                    <a:cxn ang="0">
                      <a:pos x="T2" y="T3"/>
                    </a:cxn>
                    <a:cxn ang="0">
                      <a:pos x="T4" y="T5"/>
                    </a:cxn>
                    <a:cxn ang="0">
                      <a:pos x="T6" y="T7"/>
                    </a:cxn>
                  </a:cxnLst>
                  <a:rect l="0" t="0" r="r" b="b"/>
                  <a:pathLst>
                    <a:path w="31" h="21">
                      <a:moveTo>
                        <a:pt x="23" y="21"/>
                      </a:moveTo>
                      <a:lnTo>
                        <a:pt x="31" y="6"/>
                      </a:lnTo>
                      <a:lnTo>
                        <a:pt x="0" y="0"/>
                      </a:lnTo>
                      <a:lnTo>
                        <a:pt x="23" y="21"/>
                      </a:lnTo>
                      <a:close/>
                    </a:path>
                  </a:pathLst>
                </a:custGeom>
                <a:solidFill>
                  <a:srgbClr val="93C5C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38" name="Freeform 630"/>
                <p:cNvSpPr>
                  <a:spLocks/>
                </p:cNvSpPr>
                <p:nvPr/>
              </p:nvSpPr>
              <p:spPr bwMode="auto">
                <a:xfrm>
                  <a:off x="7104063" y="3911600"/>
                  <a:ext cx="49213" cy="33338"/>
                </a:xfrm>
                <a:custGeom>
                  <a:avLst/>
                  <a:gdLst>
                    <a:gd name="T0" fmla="*/ 23 w 31"/>
                    <a:gd name="T1" fmla="*/ 21 h 21"/>
                    <a:gd name="T2" fmla="*/ 31 w 31"/>
                    <a:gd name="T3" fmla="*/ 6 h 21"/>
                    <a:gd name="T4" fmla="*/ 0 w 31"/>
                    <a:gd name="T5" fmla="*/ 0 h 21"/>
                  </a:gdLst>
                  <a:ahLst/>
                  <a:cxnLst>
                    <a:cxn ang="0">
                      <a:pos x="T0" y="T1"/>
                    </a:cxn>
                    <a:cxn ang="0">
                      <a:pos x="T2" y="T3"/>
                    </a:cxn>
                    <a:cxn ang="0">
                      <a:pos x="T4" y="T5"/>
                    </a:cxn>
                  </a:cxnLst>
                  <a:rect l="0" t="0" r="r" b="b"/>
                  <a:pathLst>
                    <a:path w="31" h="21">
                      <a:moveTo>
                        <a:pt x="23" y="21"/>
                      </a:moveTo>
                      <a:lnTo>
                        <a:pt x="31" y="6"/>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39" name="Freeform 631"/>
                <p:cNvSpPr>
                  <a:spLocks/>
                </p:cNvSpPr>
                <p:nvPr/>
              </p:nvSpPr>
              <p:spPr bwMode="auto">
                <a:xfrm>
                  <a:off x="7056438" y="3913188"/>
                  <a:ext cx="33338" cy="31750"/>
                </a:xfrm>
                <a:custGeom>
                  <a:avLst/>
                  <a:gdLst>
                    <a:gd name="T0" fmla="*/ 21 w 21"/>
                    <a:gd name="T1" fmla="*/ 0 h 20"/>
                    <a:gd name="T2" fmla="*/ 3 w 21"/>
                    <a:gd name="T3" fmla="*/ 11 h 20"/>
                    <a:gd name="T4" fmla="*/ 0 w 21"/>
                    <a:gd name="T5" fmla="*/ 20 h 20"/>
                    <a:gd name="T6" fmla="*/ 4 w 21"/>
                    <a:gd name="T7" fmla="*/ 13 h 20"/>
                    <a:gd name="T8" fmla="*/ 21 w 21"/>
                    <a:gd name="T9" fmla="*/ 0 h 20"/>
                  </a:gdLst>
                  <a:ahLst/>
                  <a:cxnLst>
                    <a:cxn ang="0">
                      <a:pos x="T0" y="T1"/>
                    </a:cxn>
                    <a:cxn ang="0">
                      <a:pos x="T2" y="T3"/>
                    </a:cxn>
                    <a:cxn ang="0">
                      <a:pos x="T4" y="T5"/>
                    </a:cxn>
                    <a:cxn ang="0">
                      <a:pos x="T6" y="T7"/>
                    </a:cxn>
                    <a:cxn ang="0">
                      <a:pos x="T8" y="T9"/>
                    </a:cxn>
                  </a:cxnLst>
                  <a:rect l="0" t="0" r="r" b="b"/>
                  <a:pathLst>
                    <a:path w="21" h="20">
                      <a:moveTo>
                        <a:pt x="21" y="0"/>
                      </a:moveTo>
                      <a:lnTo>
                        <a:pt x="3" y="11"/>
                      </a:lnTo>
                      <a:lnTo>
                        <a:pt x="0" y="20"/>
                      </a:lnTo>
                      <a:lnTo>
                        <a:pt x="4" y="13"/>
                      </a:lnTo>
                      <a:lnTo>
                        <a:pt x="21" y="0"/>
                      </a:lnTo>
                      <a:close/>
                    </a:path>
                  </a:pathLst>
                </a:custGeom>
                <a:solidFill>
                  <a:srgbClr val="93C5C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40" name="Freeform 632"/>
                <p:cNvSpPr>
                  <a:spLocks/>
                </p:cNvSpPr>
                <p:nvPr/>
              </p:nvSpPr>
              <p:spPr bwMode="auto">
                <a:xfrm>
                  <a:off x="6977063" y="3808413"/>
                  <a:ext cx="123825" cy="155575"/>
                </a:xfrm>
                <a:custGeom>
                  <a:avLst/>
                  <a:gdLst>
                    <a:gd name="T0" fmla="*/ 12 w 78"/>
                    <a:gd name="T1" fmla="*/ 0 h 98"/>
                    <a:gd name="T2" fmla="*/ 78 w 78"/>
                    <a:gd name="T3" fmla="*/ 65 h 98"/>
                    <a:gd name="T4" fmla="*/ 36 w 78"/>
                    <a:gd name="T5" fmla="*/ 98 h 98"/>
                    <a:gd name="T6" fmla="*/ 0 w 78"/>
                    <a:gd name="T7" fmla="*/ 14 h 98"/>
                    <a:gd name="T8" fmla="*/ 12 w 78"/>
                    <a:gd name="T9" fmla="*/ 0 h 98"/>
                  </a:gdLst>
                  <a:ahLst/>
                  <a:cxnLst>
                    <a:cxn ang="0">
                      <a:pos x="T0" y="T1"/>
                    </a:cxn>
                    <a:cxn ang="0">
                      <a:pos x="T2" y="T3"/>
                    </a:cxn>
                    <a:cxn ang="0">
                      <a:pos x="T4" y="T5"/>
                    </a:cxn>
                    <a:cxn ang="0">
                      <a:pos x="T6" y="T7"/>
                    </a:cxn>
                    <a:cxn ang="0">
                      <a:pos x="T8" y="T9"/>
                    </a:cxn>
                  </a:cxnLst>
                  <a:rect l="0" t="0" r="r" b="b"/>
                  <a:pathLst>
                    <a:path w="78" h="98">
                      <a:moveTo>
                        <a:pt x="12" y="0"/>
                      </a:moveTo>
                      <a:lnTo>
                        <a:pt x="78" y="65"/>
                      </a:lnTo>
                      <a:lnTo>
                        <a:pt x="36" y="98"/>
                      </a:lnTo>
                      <a:lnTo>
                        <a:pt x="0" y="14"/>
                      </a:lnTo>
                      <a:lnTo>
                        <a:pt x="12"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41" name="Freeform 633"/>
                <p:cNvSpPr>
                  <a:spLocks/>
                </p:cNvSpPr>
                <p:nvPr/>
              </p:nvSpPr>
              <p:spPr bwMode="auto">
                <a:xfrm>
                  <a:off x="7100888" y="3808413"/>
                  <a:ext cx="120650" cy="158750"/>
                </a:xfrm>
                <a:custGeom>
                  <a:avLst/>
                  <a:gdLst>
                    <a:gd name="T0" fmla="*/ 63 w 76"/>
                    <a:gd name="T1" fmla="*/ 0 h 100"/>
                    <a:gd name="T2" fmla="*/ 0 w 76"/>
                    <a:gd name="T3" fmla="*/ 65 h 100"/>
                    <a:gd name="T4" fmla="*/ 42 w 76"/>
                    <a:gd name="T5" fmla="*/ 100 h 100"/>
                    <a:gd name="T6" fmla="*/ 76 w 76"/>
                    <a:gd name="T7" fmla="*/ 14 h 100"/>
                    <a:gd name="T8" fmla="*/ 63 w 76"/>
                    <a:gd name="T9" fmla="*/ 0 h 100"/>
                  </a:gdLst>
                  <a:ahLst/>
                  <a:cxnLst>
                    <a:cxn ang="0">
                      <a:pos x="T0" y="T1"/>
                    </a:cxn>
                    <a:cxn ang="0">
                      <a:pos x="T2" y="T3"/>
                    </a:cxn>
                    <a:cxn ang="0">
                      <a:pos x="T4" y="T5"/>
                    </a:cxn>
                    <a:cxn ang="0">
                      <a:pos x="T6" y="T7"/>
                    </a:cxn>
                    <a:cxn ang="0">
                      <a:pos x="T8" y="T9"/>
                    </a:cxn>
                  </a:cxnLst>
                  <a:rect l="0" t="0" r="r" b="b"/>
                  <a:pathLst>
                    <a:path w="76" h="100">
                      <a:moveTo>
                        <a:pt x="63" y="0"/>
                      </a:moveTo>
                      <a:lnTo>
                        <a:pt x="0" y="65"/>
                      </a:lnTo>
                      <a:lnTo>
                        <a:pt x="42" y="100"/>
                      </a:lnTo>
                      <a:lnTo>
                        <a:pt x="76" y="14"/>
                      </a:lnTo>
                      <a:lnTo>
                        <a:pt x="63"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42" name="Freeform 634"/>
                <p:cNvSpPr>
                  <a:spLocks/>
                </p:cNvSpPr>
                <p:nvPr/>
              </p:nvSpPr>
              <p:spPr bwMode="auto">
                <a:xfrm>
                  <a:off x="6880226" y="3235325"/>
                  <a:ext cx="212725" cy="504825"/>
                </a:xfrm>
                <a:custGeom>
                  <a:avLst/>
                  <a:gdLst>
                    <a:gd name="T0" fmla="*/ 0 w 564"/>
                    <a:gd name="T1" fmla="*/ 594 h 1332"/>
                    <a:gd name="T2" fmla="*/ 564 w 564"/>
                    <a:gd name="T3" fmla="*/ 1332 h 1332"/>
                    <a:gd name="T4" fmla="*/ 564 w 564"/>
                    <a:gd name="T5" fmla="*/ 0 h 1332"/>
                    <a:gd name="T6" fmla="*/ 0 w 564"/>
                    <a:gd name="T7" fmla="*/ 594 h 1332"/>
                  </a:gdLst>
                  <a:ahLst/>
                  <a:cxnLst>
                    <a:cxn ang="0">
                      <a:pos x="T0" y="T1"/>
                    </a:cxn>
                    <a:cxn ang="0">
                      <a:pos x="T2" y="T3"/>
                    </a:cxn>
                    <a:cxn ang="0">
                      <a:pos x="T4" y="T5"/>
                    </a:cxn>
                    <a:cxn ang="0">
                      <a:pos x="T6" y="T7"/>
                    </a:cxn>
                  </a:cxnLst>
                  <a:rect l="0" t="0" r="r" b="b"/>
                  <a:pathLst>
                    <a:path w="564" h="1332">
                      <a:moveTo>
                        <a:pt x="0" y="594"/>
                      </a:moveTo>
                      <a:cubicBezTo>
                        <a:pt x="0" y="996"/>
                        <a:pt x="252" y="1323"/>
                        <a:pt x="564" y="1332"/>
                      </a:cubicBezTo>
                      <a:cubicBezTo>
                        <a:pt x="564" y="0"/>
                        <a:pt x="564" y="0"/>
                        <a:pt x="564" y="0"/>
                      </a:cubicBezTo>
                      <a:cubicBezTo>
                        <a:pt x="257" y="10"/>
                        <a:pt x="0" y="197"/>
                        <a:pt x="0" y="594"/>
                      </a:cubicBezTo>
                      <a:close/>
                    </a:path>
                  </a:pathLst>
                </a:custGeom>
                <a:solidFill>
                  <a:srgbClr val="DADB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sp>
              <p:nvSpPr>
                <p:cNvPr id="343" name="Freeform 635"/>
                <p:cNvSpPr>
                  <a:spLocks/>
                </p:cNvSpPr>
                <p:nvPr/>
              </p:nvSpPr>
              <p:spPr bwMode="auto">
                <a:xfrm>
                  <a:off x="7092951" y="3235325"/>
                  <a:ext cx="223838" cy="504825"/>
                </a:xfrm>
                <a:custGeom>
                  <a:avLst/>
                  <a:gdLst>
                    <a:gd name="T0" fmla="*/ 27 w 591"/>
                    <a:gd name="T1" fmla="*/ 0 h 1333"/>
                    <a:gd name="T2" fmla="*/ 0 w 591"/>
                    <a:gd name="T3" fmla="*/ 0 h 1333"/>
                    <a:gd name="T4" fmla="*/ 0 w 591"/>
                    <a:gd name="T5" fmla="*/ 1332 h 1333"/>
                    <a:gd name="T6" fmla="*/ 14 w 591"/>
                    <a:gd name="T7" fmla="*/ 1333 h 1333"/>
                    <a:gd name="T8" fmla="*/ 591 w 591"/>
                    <a:gd name="T9" fmla="*/ 594 h 1333"/>
                    <a:gd name="T10" fmla="*/ 27 w 591"/>
                    <a:gd name="T11" fmla="*/ 0 h 1333"/>
                  </a:gdLst>
                  <a:ahLst/>
                  <a:cxnLst>
                    <a:cxn ang="0">
                      <a:pos x="T0" y="T1"/>
                    </a:cxn>
                    <a:cxn ang="0">
                      <a:pos x="T2" y="T3"/>
                    </a:cxn>
                    <a:cxn ang="0">
                      <a:pos x="T4" y="T5"/>
                    </a:cxn>
                    <a:cxn ang="0">
                      <a:pos x="T6" y="T7"/>
                    </a:cxn>
                    <a:cxn ang="0">
                      <a:pos x="T8" y="T9"/>
                    </a:cxn>
                    <a:cxn ang="0">
                      <a:pos x="T10" y="T11"/>
                    </a:cxn>
                  </a:cxnLst>
                  <a:rect l="0" t="0" r="r" b="b"/>
                  <a:pathLst>
                    <a:path w="591" h="1333">
                      <a:moveTo>
                        <a:pt x="27" y="0"/>
                      </a:moveTo>
                      <a:cubicBezTo>
                        <a:pt x="18" y="0"/>
                        <a:pt x="9" y="0"/>
                        <a:pt x="0" y="0"/>
                      </a:cubicBezTo>
                      <a:cubicBezTo>
                        <a:pt x="0" y="1332"/>
                        <a:pt x="0" y="1332"/>
                        <a:pt x="0" y="1332"/>
                      </a:cubicBezTo>
                      <a:cubicBezTo>
                        <a:pt x="5" y="1332"/>
                        <a:pt x="9" y="1333"/>
                        <a:pt x="14" y="1333"/>
                      </a:cubicBezTo>
                      <a:cubicBezTo>
                        <a:pt x="332" y="1333"/>
                        <a:pt x="591" y="1002"/>
                        <a:pt x="591" y="594"/>
                      </a:cubicBezTo>
                      <a:cubicBezTo>
                        <a:pt x="591" y="186"/>
                        <a:pt x="346" y="0"/>
                        <a:pt x="2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grpSp>
          <p:sp>
            <p:nvSpPr>
              <p:cNvPr id="330" name="Freeform 351"/>
              <p:cNvSpPr>
                <a:spLocks/>
              </p:cNvSpPr>
              <p:nvPr/>
            </p:nvSpPr>
            <p:spPr bwMode="auto">
              <a:xfrm>
                <a:off x="6807735" y="3526244"/>
                <a:ext cx="876173" cy="558467"/>
              </a:xfrm>
              <a:custGeom>
                <a:avLst/>
                <a:gdLst>
                  <a:gd name="T0" fmla="*/ 0 w 219"/>
                  <a:gd name="T1" fmla="*/ 141 h 157"/>
                  <a:gd name="T2" fmla="*/ 141 w 219"/>
                  <a:gd name="T3" fmla="*/ 0 h 157"/>
                  <a:gd name="T4" fmla="*/ 126 w 219"/>
                  <a:gd name="T5" fmla="*/ 115 h 157"/>
                  <a:gd name="T6" fmla="*/ 0 w 219"/>
                  <a:gd name="T7" fmla="*/ 141 h 157"/>
                </a:gdLst>
                <a:ahLst/>
                <a:cxnLst>
                  <a:cxn ang="0">
                    <a:pos x="T0" y="T1"/>
                  </a:cxn>
                  <a:cxn ang="0">
                    <a:pos x="T2" y="T3"/>
                  </a:cxn>
                  <a:cxn ang="0">
                    <a:pos x="T4" y="T5"/>
                  </a:cxn>
                  <a:cxn ang="0">
                    <a:pos x="T6" y="T7"/>
                  </a:cxn>
                </a:cxnLst>
                <a:rect l="0" t="0" r="r" b="b"/>
                <a:pathLst>
                  <a:path w="219" h="157">
                    <a:moveTo>
                      <a:pt x="0" y="141"/>
                    </a:moveTo>
                    <a:cubicBezTo>
                      <a:pt x="0" y="63"/>
                      <a:pt x="63" y="0"/>
                      <a:pt x="141" y="0"/>
                    </a:cubicBezTo>
                    <a:cubicBezTo>
                      <a:pt x="219" y="0"/>
                      <a:pt x="178" y="78"/>
                      <a:pt x="126" y="115"/>
                    </a:cubicBezTo>
                    <a:cubicBezTo>
                      <a:pt x="67" y="157"/>
                      <a:pt x="0" y="141"/>
                      <a:pt x="0" y="14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rgbClr val="000000"/>
                  </a:solidFill>
                </a:endParaRPr>
              </a:p>
            </p:txBody>
          </p:sp>
        </p:grpSp>
      </p:grpSp>
      <p:pic>
        <p:nvPicPr>
          <p:cNvPr id="1026" name="Picture 2"/>
          <p:cNvPicPr>
            <a:picLocks noChangeAspect="1" noChangeArrowheads="1"/>
          </p:cNvPicPr>
          <p:nvPr/>
        </p:nvPicPr>
        <p:blipFill>
          <a:blip r:embed="rId5" cstate="print">
            <a:duotone>
              <a:prstClr val="black"/>
              <a:srgbClr val="72BE44">
                <a:tint val="45000"/>
                <a:satMod val="400000"/>
              </a:srgbClr>
            </a:duotone>
            <a:extLst>
              <a:ext uri="{28A0092B-C50C-407E-A947-70E740481C1C}">
                <a14:useLocalDpi xmlns:a14="http://schemas.microsoft.com/office/drawing/2010/main" val="0"/>
              </a:ext>
            </a:extLst>
          </a:blip>
          <a:srcRect/>
          <a:stretch>
            <a:fillRect/>
          </a:stretch>
        </p:blipFill>
        <p:spPr bwMode="auto">
          <a:xfrm>
            <a:off x="7222923" y="4118205"/>
            <a:ext cx="902734" cy="6274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7" name="Title 9"/>
          <p:cNvSpPr>
            <a:spLocks noGrp="1"/>
          </p:cNvSpPr>
          <p:nvPr>
            <p:ph type="title"/>
          </p:nvPr>
        </p:nvSpPr>
        <p:spPr>
          <a:xfrm>
            <a:off x="412750" y="412750"/>
            <a:ext cx="8689975" cy="690563"/>
          </a:xfrm>
        </p:spPr>
        <p:txBody>
          <a:bodyPr wrap="square">
            <a:noAutofit/>
          </a:bodyPr>
          <a:lstStyle/>
          <a:p>
            <a:r>
              <a:rPr lang="en-GB" dirty="0"/>
              <a:t>Till Death Do Us Part!</a:t>
            </a:r>
            <a:br>
              <a:rPr lang="en-GB" dirty="0"/>
            </a:br>
            <a:r>
              <a:rPr lang="en-GB" spc="200" dirty="0">
                <a:solidFill>
                  <a:schemeClr val="tx2"/>
                </a:solidFill>
              </a:rPr>
              <a:t>What are the key retirement challenges?</a:t>
            </a:r>
            <a:endParaRPr lang="en-GB" dirty="0">
              <a:solidFill>
                <a:schemeClr val="accent1"/>
              </a:solidFill>
            </a:endParaRPr>
          </a:p>
        </p:txBody>
      </p:sp>
      <p:sp>
        <p:nvSpPr>
          <p:cNvPr id="288" name="Block Arc 287"/>
          <p:cNvSpPr/>
          <p:nvPr/>
        </p:nvSpPr>
        <p:spPr>
          <a:xfrm>
            <a:off x="4544556" y="1499711"/>
            <a:ext cx="457200" cy="451877"/>
          </a:xfrm>
          <a:prstGeom prst="blockArc">
            <a:avLst>
              <a:gd name="adj1" fmla="val 10800000"/>
              <a:gd name="adj2" fmla="val 0"/>
              <a:gd name="adj3" fmla="val 13889"/>
            </a:avLst>
          </a:prstGeom>
          <a:solidFill>
            <a:srgbClr val="004C4F"/>
          </a:solidFill>
          <a:ln w="12700">
            <a:solidFill>
              <a:srgbClr val="004C4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GB" sz="1600" dirty="0" err="1">
              <a:solidFill>
                <a:srgbClr val="000000"/>
              </a:solidFill>
            </a:endParaRPr>
          </a:p>
        </p:txBody>
      </p:sp>
      <p:sp>
        <p:nvSpPr>
          <p:cNvPr id="289" name="Rectangle 288"/>
          <p:cNvSpPr/>
          <p:nvPr/>
        </p:nvSpPr>
        <p:spPr>
          <a:xfrm>
            <a:off x="4243075" y="1651698"/>
            <a:ext cx="1060163" cy="780475"/>
          </a:xfrm>
          <a:prstGeom prst="rect">
            <a:avLst/>
          </a:prstGeom>
          <a:solidFill>
            <a:srgbClr val="0FB694"/>
          </a:solid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GB" sz="1600" dirty="0" err="1">
              <a:solidFill>
                <a:srgbClr val="000000"/>
              </a:solidFill>
            </a:endParaRPr>
          </a:p>
        </p:txBody>
      </p:sp>
      <p:sp>
        <p:nvSpPr>
          <p:cNvPr id="290" name="Rectangle 289"/>
          <p:cNvSpPr/>
          <p:nvPr/>
        </p:nvSpPr>
        <p:spPr>
          <a:xfrm>
            <a:off x="5060377" y="1632852"/>
            <a:ext cx="138509" cy="45719"/>
          </a:xfrm>
          <a:prstGeom prst="rect">
            <a:avLst/>
          </a:prstGeom>
          <a:solidFill>
            <a:srgbClr val="004C4F"/>
          </a:solidFill>
          <a:ln w="12700">
            <a:solidFill>
              <a:srgbClr val="004C4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GB" sz="1600" dirty="0" err="1">
              <a:solidFill>
                <a:srgbClr val="000000"/>
              </a:solidFill>
            </a:endParaRPr>
          </a:p>
        </p:txBody>
      </p:sp>
      <p:sp>
        <p:nvSpPr>
          <p:cNvPr id="291" name="Rectangle 290"/>
          <p:cNvSpPr/>
          <p:nvPr/>
        </p:nvSpPr>
        <p:spPr>
          <a:xfrm>
            <a:off x="4339160" y="1644896"/>
            <a:ext cx="138509" cy="45719"/>
          </a:xfrm>
          <a:prstGeom prst="rect">
            <a:avLst/>
          </a:prstGeom>
          <a:solidFill>
            <a:srgbClr val="004C4F"/>
          </a:solidFill>
          <a:ln w="12700">
            <a:solidFill>
              <a:srgbClr val="004C4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GB" sz="1600" dirty="0" err="1">
              <a:solidFill>
                <a:srgbClr val="000000"/>
              </a:solidFill>
            </a:endParaRPr>
          </a:p>
        </p:txBody>
      </p:sp>
    </p:spTree>
    <p:extLst>
      <p:ext uri="{BB962C8B-B14F-4D97-AF65-F5344CB8AC3E}">
        <p14:creationId xmlns:p14="http://schemas.microsoft.com/office/powerpoint/2010/main" val="1196712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anim calcmode="lin" valueType="num">
                                      <p:cBhvr additive="base">
                                        <p:cTn id="7" dur="300"/>
                                        <p:tgtEl>
                                          <p:spTgt spid="36"/>
                                        </p:tgtEl>
                                        <p:attrNameLst>
                                          <p:attrName>ppt_y</p:attrName>
                                        </p:attrNameLst>
                                      </p:cBhvr>
                                      <p:tavLst>
                                        <p:tav tm="0">
                                          <p:val>
                                            <p:strVal val="#ppt_y+#ppt_h*1.125000"/>
                                          </p:val>
                                        </p:tav>
                                        <p:tav tm="100000">
                                          <p:val>
                                            <p:strVal val="#ppt_y"/>
                                          </p:val>
                                        </p:tav>
                                      </p:tavLst>
                                    </p:anim>
                                    <p:animEffect transition="in" filter="wipe(up)">
                                      <p:cBhvr>
                                        <p:cTn id="8" dur="300"/>
                                        <p:tgtEl>
                                          <p:spTgt spid="36"/>
                                        </p:tgtEl>
                                      </p:cBhvr>
                                    </p:animEffect>
                                  </p:childTnLst>
                                </p:cTn>
                              </p:par>
                              <p:par>
                                <p:cTn id="9" presetID="10" presetClass="entr" presetSubtype="0" fill="hold" grpId="0" nodeType="withEffect">
                                  <p:stCondLst>
                                    <p:cond delay="300"/>
                                  </p:stCondLst>
                                  <p:childTnLst>
                                    <p:set>
                                      <p:cBhvr>
                                        <p:cTn id="10" dur="1" fill="hold">
                                          <p:stCondLst>
                                            <p:cond delay="0"/>
                                          </p:stCondLst>
                                        </p:cTn>
                                        <p:tgtEl>
                                          <p:spTgt spid="34"/>
                                        </p:tgtEl>
                                        <p:attrNameLst>
                                          <p:attrName>style.visibility</p:attrName>
                                        </p:attrNameLst>
                                      </p:cBhvr>
                                      <p:to>
                                        <p:strVal val="visible"/>
                                      </p:to>
                                    </p:set>
                                    <p:animEffect transition="in" filter="fade">
                                      <p:cBhvr>
                                        <p:cTn id="11" dur="300"/>
                                        <p:tgtEl>
                                          <p:spTgt spid="34"/>
                                        </p:tgtEl>
                                      </p:cBhvr>
                                    </p:animEffect>
                                  </p:childTnLst>
                                </p:cTn>
                              </p:par>
                              <p:par>
                                <p:cTn id="12" presetID="10" presetClass="entr" presetSubtype="0" fill="hold" grpId="0" nodeType="withEffect">
                                  <p:stCondLst>
                                    <p:cond delay="900"/>
                                  </p:stCondLst>
                                  <p:childTnLst>
                                    <p:set>
                                      <p:cBhvr>
                                        <p:cTn id="13" dur="1" fill="hold">
                                          <p:stCondLst>
                                            <p:cond delay="0"/>
                                          </p:stCondLst>
                                        </p:cTn>
                                        <p:tgtEl>
                                          <p:spTgt spid="33"/>
                                        </p:tgtEl>
                                        <p:attrNameLst>
                                          <p:attrName>style.visibility</p:attrName>
                                        </p:attrNameLst>
                                      </p:cBhvr>
                                      <p:to>
                                        <p:strVal val="visible"/>
                                      </p:to>
                                    </p:set>
                                    <p:animEffect transition="in" filter="fade">
                                      <p:cBhvr>
                                        <p:cTn id="14" dur="300"/>
                                        <p:tgtEl>
                                          <p:spTgt spid="33"/>
                                        </p:tgtEl>
                                      </p:cBhvr>
                                    </p:animEffect>
                                  </p:childTnLst>
                                </p:cTn>
                              </p:par>
                              <p:par>
                                <p:cTn id="15" presetID="10" presetClass="entr" presetSubtype="0" fill="hold" grpId="0" nodeType="withEffect">
                                  <p:stCondLst>
                                    <p:cond delay="1500"/>
                                  </p:stCondLst>
                                  <p:childTnLst>
                                    <p:set>
                                      <p:cBhvr>
                                        <p:cTn id="16" dur="1" fill="hold">
                                          <p:stCondLst>
                                            <p:cond delay="0"/>
                                          </p:stCondLst>
                                        </p:cTn>
                                        <p:tgtEl>
                                          <p:spTgt spid="35"/>
                                        </p:tgtEl>
                                        <p:attrNameLst>
                                          <p:attrName>style.visibility</p:attrName>
                                        </p:attrNameLst>
                                      </p:cBhvr>
                                      <p:to>
                                        <p:strVal val="visible"/>
                                      </p:to>
                                    </p:set>
                                    <p:animEffect transition="in" filter="fade">
                                      <p:cBhvr>
                                        <p:cTn id="17" dur="300"/>
                                        <p:tgtEl>
                                          <p:spTgt spid="35"/>
                                        </p:tgtEl>
                                      </p:cBhvr>
                                    </p:animEffect>
                                  </p:childTnLst>
                                </p:cTn>
                              </p:par>
                              <p:par>
                                <p:cTn id="18" presetID="10" presetClass="entr" presetSubtype="0" fill="hold" grpId="0" nodeType="withEffect">
                                  <p:stCondLst>
                                    <p:cond delay="2100"/>
                                  </p:stCondLst>
                                  <p:childTnLst>
                                    <p:set>
                                      <p:cBhvr>
                                        <p:cTn id="19" dur="1" fill="hold">
                                          <p:stCondLst>
                                            <p:cond delay="0"/>
                                          </p:stCondLst>
                                        </p:cTn>
                                        <p:tgtEl>
                                          <p:spTgt spid="31"/>
                                        </p:tgtEl>
                                        <p:attrNameLst>
                                          <p:attrName>style.visibility</p:attrName>
                                        </p:attrNameLst>
                                      </p:cBhvr>
                                      <p:to>
                                        <p:strVal val="visible"/>
                                      </p:to>
                                    </p:set>
                                    <p:animEffect transition="in" filter="fade">
                                      <p:cBhvr>
                                        <p:cTn id="20" dur="300"/>
                                        <p:tgtEl>
                                          <p:spTgt spid="31"/>
                                        </p:tgtEl>
                                      </p:cBhvr>
                                    </p:animEffect>
                                  </p:childTnLst>
                                </p:cTn>
                              </p:par>
                              <p:par>
                                <p:cTn id="21" presetID="10" presetClass="entr" presetSubtype="0" fill="hold" grpId="0" nodeType="withEffect">
                                  <p:stCondLst>
                                    <p:cond delay="2700"/>
                                  </p:stCondLst>
                                  <p:childTnLst>
                                    <p:set>
                                      <p:cBhvr>
                                        <p:cTn id="22" dur="1" fill="hold">
                                          <p:stCondLst>
                                            <p:cond delay="0"/>
                                          </p:stCondLst>
                                        </p:cTn>
                                        <p:tgtEl>
                                          <p:spTgt spid="27"/>
                                        </p:tgtEl>
                                        <p:attrNameLst>
                                          <p:attrName>style.visibility</p:attrName>
                                        </p:attrNameLst>
                                      </p:cBhvr>
                                      <p:to>
                                        <p:strVal val="visible"/>
                                      </p:to>
                                    </p:set>
                                    <p:animEffect transition="in" filter="fade">
                                      <p:cBhvr>
                                        <p:cTn id="23" dur="300"/>
                                        <p:tgtEl>
                                          <p:spTgt spid="27"/>
                                        </p:tgtEl>
                                      </p:cBhvr>
                                    </p:animEffect>
                                  </p:childTnLst>
                                </p:cTn>
                              </p:par>
                              <p:par>
                                <p:cTn id="24" presetID="10" presetClass="entr" presetSubtype="0" fill="hold" grpId="0" nodeType="withEffect">
                                  <p:stCondLst>
                                    <p:cond delay="3300"/>
                                  </p:stCondLst>
                                  <p:childTnLst>
                                    <p:set>
                                      <p:cBhvr>
                                        <p:cTn id="25" dur="1" fill="hold">
                                          <p:stCondLst>
                                            <p:cond delay="0"/>
                                          </p:stCondLst>
                                        </p:cTn>
                                        <p:tgtEl>
                                          <p:spTgt spid="32"/>
                                        </p:tgtEl>
                                        <p:attrNameLst>
                                          <p:attrName>style.visibility</p:attrName>
                                        </p:attrNameLst>
                                      </p:cBhvr>
                                      <p:to>
                                        <p:strVal val="visible"/>
                                      </p:to>
                                    </p:set>
                                    <p:animEffect transition="in" filter="fade">
                                      <p:cBhvr>
                                        <p:cTn id="26" dur="3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1" grpId="0"/>
      <p:bldP spid="32" grpId="0"/>
      <p:bldP spid="33" grpId="0"/>
      <p:bldP spid="34" grpId="0"/>
      <p:bldP spid="3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dirty="0"/>
              <a:t>Till Death Do Us Part!</a:t>
            </a:r>
            <a:br>
              <a:rPr lang="en-GB" dirty="0"/>
            </a:br>
            <a:r>
              <a:rPr lang="en-GB" spc="200" dirty="0">
                <a:solidFill>
                  <a:schemeClr val="tx2"/>
                </a:solidFill>
              </a:rPr>
              <a:t>What are the risks faced in retirement?</a:t>
            </a:r>
            <a:endParaRPr lang="en-GB" dirty="0">
              <a:solidFill>
                <a:schemeClr val="accent1"/>
              </a:solidFill>
              <a:latin typeface="Arial"/>
            </a:endParaRPr>
          </a:p>
        </p:txBody>
      </p:sp>
      <p:graphicFrame>
        <p:nvGraphicFramePr>
          <p:cNvPr id="2" name="Table 1"/>
          <p:cNvGraphicFramePr>
            <a:graphicFrameLocks noGrp="1"/>
          </p:cNvGraphicFramePr>
          <p:nvPr>
            <p:extLst>
              <p:ext uri="{D42A27DB-BD31-4B8C-83A1-F6EECF244321}">
                <p14:modId xmlns:p14="http://schemas.microsoft.com/office/powerpoint/2010/main" val="367126516"/>
              </p:ext>
            </p:extLst>
          </p:nvPr>
        </p:nvGraphicFramePr>
        <p:xfrm>
          <a:off x="422695" y="1227551"/>
          <a:ext cx="8824821" cy="4803399"/>
        </p:xfrm>
        <a:graphic>
          <a:graphicData uri="http://schemas.openxmlformats.org/drawingml/2006/table">
            <a:tbl>
              <a:tblPr firstRow="1" bandRow="1">
                <a:tableStyleId>{2D5ABB26-0587-4C30-8999-92F81FD0307C}</a:tableStyleId>
              </a:tblPr>
              <a:tblGrid>
                <a:gridCol w="2941607">
                  <a:extLst>
                    <a:ext uri="{9D8B030D-6E8A-4147-A177-3AD203B41FA5}">
                      <a16:colId xmlns:a16="http://schemas.microsoft.com/office/drawing/2014/main" val="20000"/>
                    </a:ext>
                  </a:extLst>
                </a:gridCol>
                <a:gridCol w="2941607">
                  <a:extLst>
                    <a:ext uri="{9D8B030D-6E8A-4147-A177-3AD203B41FA5}">
                      <a16:colId xmlns:a16="http://schemas.microsoft.com/office/drawing/2014/main" val="20001"/>
                    </a:ext>
                  </a:extLst>
                </a:gridCol>
                <a:gridCol w="2941607">
                  <a:extLst>
                    <a:ext uri="{9D8B030D-6E8A-4147-A177-3AD203B41FA5}">
                      <a16:colId xmlns:a16="http://schemas.microsoft.com/office/drawing/2014/main" val="20002"/>
                    </a:ext>
                  </a:extLst>
                </a:gridCol>
              </a:tblGrid>
              <a:tr h="1601133">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GB" sz="1600" cap="all" spc="200" baseline="0" dirty="0">
                          <a:solidFill>
                            <a:srgbClr val="560054"/>
                          </a:solidFill>
                        </a:rPr>
                        <a:t>Initial income generation &amp; costs</a:t>
                      </a:r>
                    </a:p>
                  </a:txBody>
                  <a:tcPr anchor="ct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GB" sz="1600" cap="all" spc="200" baseline="0" dirty="0">
                          <a:solidFill>
                            <a:srgbClr val="560054"/>
                          </a:solidFill>
                        </a:rPr>
                        <a:t>Longevity risk</a:t>
                      </a:r>
                    </a:p>
                  </a:txBody>
                  <a:tcPr anchor="ct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GB" sz="1600" cap="all" spc="200" baseline="0" dirty="0">
                          <a:solidFill>
                            <a:srgbClr val="560054"/>
                          </a:solidFill>
                        </a:rPr>
                        <a:t>Inflation risk</a:t>
                      </a:r>
                    </a:p>
                  </a:txBody>
                  <a:tcPr anchor="ctr"/>
                </a:tc>
                <a:extLst>
                  <a:ext uri="{0D108BD9-81ED-4DB2-BD59-A6C34878D82A}">
                    <a16:rowId xmlns:a16="http://schemas.microsoft.com/office/drawing/2014/main" val="10000"/>
                  </a:ext>
                </a:extLst>
              </a:tr>
              <a:tr h="1601133">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GB" sz="1600" cap="all" spc="200" baseline="0" dirty="0">
                          <a:solidFill>
                            <a:srgbClr val="932077"/>
                          </a:solidFill>
                        </a:rPr>
                        <a:t>Insurer credit risk</a:t>
                      </a:r>
                    </a:p>
                  </a:txBody>
                  <a:tcPr anchor="ct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GB" sz="1600" cap="all" spc="200" baseline="0" dirty="0">
                          <a:solidFill>
                            <a:srgbClr val="932077"/>
                          </a:solidFill>
                        </a:rPr>
                        <a:t>Annuity conversion rate risk</a:t>
                      </a:r>
                    </a:p>
                  </a:txBody>
                  <a:tcPr anchor="ct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GB" sz="1600" cap="all" spc="200" baseline="0" dirty="0">
                          <a:solidFill>
                            <a:srgbClr val="932077"/>
                          </a:solidFill>
                        </a:rPr>
                        <a:t>Terms and conditions risk</a:t>
                      </a:r>
                    </a:p>
                  </a:txBody>
                  <a:tcPr anchor="ctr"/>
                </a:tc>
                <a:extLst>
                  <a:ext uri="{0D108BD9-81ED-4DB2-BD59-A6C34878D82A}">
                    <a16:rowId xmlns:a16="http://schemas.microsoft.com/office/drawing/2014/main" val="10001"/>
                  </a:ext>
                </a:extLst>
              </a:tr>
              <a:tr h="1601133">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GB" sz="1600" cap="all" spc="200" baseline="0" dirty="0">
                          <a:solidFill>
                            <a:srgbClr val="CE3D95"/>
                          </a:solidFill>
                        </a:rPr>
                        <a:t>Sequencing risk</a:t>
                      </a:r>
                    </a:p>
                  </a:txBody>
                  <a:tcPr anchor="ct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GB" sz="1600" cap="all" spc="200" baseline="0" dirty="0">
                          <a:solidFill>
                            <a:srgbClr val="CE3D95"/>
                          </a:solidFill>
                        </a:rPr>
                        <a:t>Pound cost </a:t>
                      </a:r>
                      <a:r>
                        <a:rPr lang="en-GB" sz="1600" strike="sngStrike" cap="all" spc="200" baseline="0" dirty="0">
                          <a:solidFill>
                            <a:srgbClr val="CE3D95"/>
                          </a:solidFill>
                        </a:rPr>
                        <a:t>Averaging</a:t>
                      </a:r>
                      <a:r>
                        <a:rPr lang="en-GB" sz="1600" cap="all" spc="200" baseline="0" dirty="0">
                          <a:solidFill>
                            <a:srgbClr val="CE3D95"/>
                          </a:solidFill>
                        </a:rPr>
                        <a:t> ravaging</a:t>
                      </a:r>
                    </a:p>
                  </a:txBody>
                  <a:tcPr anchor="ct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GB" sz="1600" cap="all" spc="200" baseline="0" dirty="0">
                          <a:solidFill>
                            <a:srgbClr val="CE3D95"/>
                          </a:solidFill>
                        </a:rPr>
                        <a:t>Access to capital (wealth effect)</a:t>
                      </a:r>
                    </a:p>
                  </a:txBody>
                  <a:tcPr anchor="ctr"/>
                </a:tc>
                <a:extLst>
                  <a:ext uri="{0D108BD9-81ED-4DB2-BD59-A6C34878D82A}">
                    <a16:rowId xmlns:a16="http://schemas.microsoft.com/office/drawing/2014/main" val="10002"/>
                  </a:ext>
                </a:extLst>
              </a:tr>
            </a:tbl>
          </a:graphicData>
        </a:graphic>
      </p:graphicFrame>
      <p:cxnSp>
        <p:nvCxnSpPr>
          <p:cNvPr id="5" name="Straight Connector 4"/>
          <p:cNvCxnSpPr/>
          <p:nvPr/>
        </p:nvCxnSpPr>
        <p:spPr bwMode="auto">
          <a:xfrm>
            <a:off x="3380400" y="1578279"/>
            <a:ext cx="0" cy="4221272"/>
          </a:xfrm>
          <a:prstGeom prst="line">
            <a:avLst/>
          </a:prstGeom>
          <a:noFill/>
          <a:ln w="38100" cap="rnd" cmpd="sng" algn="ctr">
            <a:solidFill>
              <a:schemeClr val="bg2"/>
            </a:solidFill>
            <a:prstDash val="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 name="Straight Connector 6"/>
          <p:cNvCxnSpPr/>
          <p:nvPr/>
        </p:nvCxnSpPr>
        <p:spPr bwMode="auto">
          <a:xfrm>
            <a:off x="6267374" y="1578279"/>
            <a:ext cx="0" cy="4221272"/>
          </a:xfrm>
          <a:prstGeom prst="line">
            <a:avLst/>
          </a:prstGeom>
          <a:noFill/>
          <a:ln w="38100" cap="rnd" cmpd="sng" algn="ctr">
            <a:solidFill>
              <a:schemeClr val="bg2"/>
            </a:solidFill>
            <a:prstDash val="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 name="Straight Connector 8"/>
          <p:cNvCxnSpPr/>
          <p:nvPr/>
        </p:nvCxnSpPr>
        <p:spPr bwMode="auto">
          <a:xfrm>
            <a:off x="632026" y="2788490"/>
            <a:ext cx="8256291" cy="0"/>
          </a:xfrm>
          <a:prstGeom prst="line">
            <a:avLst/>
          </a:prstGeom>
          <a:noFill/>
          <a:ln w="38100" cap="rnd" cmpd="sng" algn="ctr">
            <a:solidFill>
              <a:schemeClr val="bg2"/>
            </a:solidFill>
            <a:prstDash val="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Straight Connector 10"/>
          <p:cNvCxnSpPr/>
          <p:nvPr/>
        </p:nvCxnSpPr>
        <p:spPr bwMode="auto">
          <a:xfrm>
            <a:off x="767174" y="4445422"/>
            <a:ext cx="8256291" cy="0"/>
          </a:xfrm>
          <a:prstGeom prst="line">
            <a:avLst/>
          </a:prstGeom>
          <a:noFill/>
          <a:ln w="38100" cap="rnd" cmpd="sng" algn="ctr">
            <a:solidFill>
              <a:schemeClr val="bg2"/>
            </a:solidFill>
            <a:prstDash val="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257001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12750" y="412750"/>
            <a:ext cx="8690400" cy="691200"/>
          </a:xfrm>
        </p:spPr>
        <p:txBody>
          <a:bodyPr wrap="square">
            <a:noAutofit/>
          </a:bodyPr>
          <a:lstStyle/>
          <a:p>
            <a:r>
              <a:rPr lang="en-GB" dirty="0"/>
              <a:t>Till Death Do Us Part!</a:t>
            </a:r>
            <a:br>
              <a:rPr lang="en-GB" dirty="0"/>
            </a:br>
            <a:r>
              <a:rPr lang="en-GB" spc="200" dirty="0">
                <a:solidFill>
                  <a:schemeClr val="tx2"/>
                </a:solidFill>
              </a:rPr>
              <a:t>What income options are available at retirement?</a:t>
            </a:r>
            <a:endParaRPr lang="en-GB" dirty="0">
              <a:solidFill>
                <a:schemeClr val="accent1"/>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1485047727"/>
              </p:ext>
            </p:extLst>
          </p:nvPr>
        </p:nvGraphicFramePr>
        <p:xfrm>
          <a:off x="637028" y="3605127"/>
          <a:ext cx="8277384" cy="2209800"/>
        </p:xfrm>
        <a:graphic>
          <a:graphicData uri="http://schemas.openxmlformats.org/drawingml/2006/table">
            <a:tbl>
              <a:tblPr>
                <a:tableStyleId>{5C22544A-7EE6-4342-B048-85BDC9FD1C3A}</a:tableStyleId>
              </a:tblPr>
              <a:tblGrid>
                <a:gridCol w="2759128">
                  <a:extLst>
                    <a:ext uri="{9D8B030D-6E8A-4147-A177-3AD203B41FA5}">
                      <a16:colId xmlns:a16="http://schemas.microsoft.com/office/drawing/2014/main" val="20000"/>
                    </a:ext>
                  </a:extLst>
                </a:gridCol>
                <a:gridCol w="2759128">
                  <a:extLst>
                    <a:ext uri="{9D8B030D-6E8A-4147-A177-3AD203B41FA5}">
                      <a16:colId xmlns:a16="http://schemas.microsoft.com/office/drawing/2014/main" val="20001"/>
                    </a:ext>
                  </a:extLst>
                </a:gridCol>
                <a:gridCol w="2759128">
                  <a:extLst>
                    <a:ext uri="{9D8B030D-6E8A-4147-A177-3AD203B41FA5}">
                      <a16:colId xmlns:a16="http://schemas.microsoft.com/office/drawing/2014/main" val="20002"/>
                    </a:ext>
                  </a:extLst>
                </a:gridCol>
              </a:tblGrid>
              <a:tr h="635849">
                <a:tc>
                  <a:txBody>
                    <a:bodyPr/>
                    <a:lstStyle/>
                    <a:p>
                      <a:pPr marL="0" marR="0" indent="0" algn="ctr" defTabSz="914400" rtl="0" eaLnBrk="1" fontAlgn="base" latinLnBrk="0" hangingPunct="1">
                        <a:lnSpc>
                          <a:spcPct val="100000"/>
                        </a:lnSpc>
                        <a:spcBef>
                          <a:spcPct val="0"/>
                        </a:spcBef>
                        <a:spcAft>
                          <a:spcPct val="0"/>
                        </a:spcAft>
                        <a:buClrTx/>
                        <a:buSzTx/>
                        <a:buFontTx/>
                        <a:buNone/>
                        <a:tabLst/>
                        <a:defRPr/>
                      </a:pPr>
                      <a:r>
                        <a:rPr lang="en-US" sz="1600" b="1" kern="1200" cap="all" spc="300" dirty="0">
                          <a:solidFill>
                            <a:srgbClr val="F48132"/>
                          </a:solidFill>
                          <a:latin typeface="Arial" charset="0"/>
                          <a:ea typeface="+mn-ea"/>
                          <a:cs typeface="+mn-cs"/>
                        </a:rPr>
                        <a:t>Cash, cash and more cash</a:t>
                      </a:r>
                    </a:p>
                    <a:p>
                      <a:pPr marL="0" marR="0" indent="0" algn="ctr" defTabSz="914400" rtl="0" eaLnBrk="1" fontAlgn="base" latinLnBrk="0" hangingPunct="1">
                        <a:lnSpc>
                          <a:spcPct val="100000"/>
                        </a:lnSpc>
                        <a:spcBef>
                          <a:spcPct val="0"/>
                        </a:spcBef>
                        <a:spcAft>
                          <a:spcPct val="0"/>
                        </a:spcAft>
                        <a:buClrTx/>
                        <a:buSzTx/>
                        <a:buFontTx/>
                        <a:buNone/>
                        <a:tabLst/>
                        <a:defRPr/>
                      </a:pPr>
                      <a:endParaRPr lang="en-GB" sz="1600" b="1" kern="1200" cap="all" spc="300" dirty="0">
                        <a:solidFill>
                          <a:srgbClr val="00A1C8"/>
                        </a:solidFill>
                        <a:latin typeface="Arial" charset="0"/>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base" latinLnBrk="0" hangingPunct="1">
                        <a:lnSpc>
                          <a:spcPct val="100000"/>
                        </a:lnSpc>
                        <a:spcBef>
                          <a:spcPct val="0"/>
                        </a:spcBef>
                        <a:spcAft>
                          <a:spcPct val="0"/>
                        </a:spcAft>
                        <a:buClrTx/>
                        <a:buSzTx/>
                        <a:buFontTx/>
                        <a:buNone/>
                        <a:tabLst/>
                        <a:defRPr/>
                      </a:pPr>
                      <a:r>
                        <a:rPr lang="en-GB" sz="1600" b="1" kern="1200" cap="all" spc="300" dirty="0">
                          <a:solidFill>
                            <a:srgbClr val="0FB694"/>
                          </a:solidFill>
                          <a:latin typeface="Arial" charset="0"/>
                          <a:ea typeface="+mn-ea"/>
                          <a:cs typeface="+mn-cs"/>
                        </a:rPr>
                        <a:t>Lifetime</a:t>
                      </a:r>
                      <a:r>
                        <a:rPr lang="en-GB" sz="1600" b="1" kern="1200" cap="all" spc="300" baseline="0" dirty="0">
                          <a:solidFill>
                            <a:srgbClr val="0FB694"/>
                          </a:solidFill>
                          <a:latin typeface="Arial" charset="0"/>
                          <a:ea typeface="+mn-ea"/>
                          <a:cs typeface="+mn-cs"/>
                        </a:rPr>
                        <a:t> </a:t>
                      </a:r>
                      <a:r>
                        <a:rPr lang="en-GB" sz="1600" b="1" kern="1200" cap="all" spc="300" dirty="0">
                          <a:solidFill>
                            <a:srgbClr val="0FB694"/>
                          </a:solidFill>
                          <a:latin typeface="Arial" charset="0"/>
                          <a:ea typeface="+mn-ea"/>
                          <a:cs typeface="+mn-cs"/>
                        </a:rPr>
                        <a:t>Income products</a:t>
                      </a:r>
                    </a:p>
                    <a:p>
                      <a:pPr marL="0" marR="0" indent="0" algn="ctr" defTabSz="914400" rtl="0" eaLnBrk="1" fontAlgn="base" latinLnBrk="0" hangingPunct="1">
                        <a:lnSpc>
                          <a:spcPct val="100000"/>
                        </a:lnSpc>
                        <a:spcBef>
                          <a:spcPct val="0"/>
                        </a:spcBef>
                        <a:spcAft>
                          <a:spcPct val="0"/>
                        </a:spcAft>
                        <a:buClrTx/>
                        <a:buSzTx/>
                        <a:buFontTx/>
                        <a:buNone/>
                        <a:tabLst/>
                        <a:defRPr/>
                      </a:pPr>
                      <a:r>
                        <a:rPr lang="en-GB" sz="1600" b="1" kern="1200" cap="all" spc="300" dirty="0">
                          <a:solidFill>
                            <a:srgbClr val="0FB694"/>
                          </a:solidFill>
                          <a:latin typeface="Arial" charset="0"/>
                          <a:ea typeface="+mn-ea"/>
                          <a:cs typeface="+mn-cs"/>
                        </a:rPr>
                        <a:t>(e.g.</a:t>
                      </a:r>
                      <a:r>
                        <a:rPr lang="en-GB" sz="1600" b="1" kern="1200" cap="all" spc="300" baseline="0" dirty="0">
                          <a:solidFill>
                            <a:srgbClr val="0FB694"/>
                          </a:solidFill>
                          <a:latin typeface="Arial" charset="0"/>
                          <a:ea typeface="+mn-ea"/>
                          <a:cs typeface="+mn-cs"/>
                        </a:rPr>
                        <a:t> annuity)</a:t>
                      </a:r>
                      <a:endParaRPr lang="en-GB" sz="1600" b="1" kern="1200" cap="all" spc="300" dirty="0">
                        <a:solidFill>
                          <a:srgbClr val="0FB694"/>
                        </a:solidFill>
                        <a:latin typeface="Arial" charset="0"/>
                        <a:ea typeface="+mn-ea"/>
                        <a:cs typeface="+mn-cs"/>
                      </a:endParaRPr>
                    </a:p>
                    <a:p>
                      <a:pPr marL="0" marR="0" indent="0" algn="ctr" defTabSz="914400" rtl="0" eaLnBrk="1" fontAlgn="base" latinLnBrk="0" hangingPunct="1">
                        <a:lnSpc>
                          <a:spcPct val="100000"/>
                        </a:lnSpc>
                        <a:spcBef>
                          <a:spcPct val="0"/>
                        </a:spcBef>
                        <a:spcAft>
                          <a:spcPct val="0"/>
                        </a:spcAft>
                        <a:buClrTx/>
                        <a:buSzTx/>
                        <a:buFontTx/>
                        <a:buNone/>
                        <a:tabLst/>
                        <a:defRPr/>
                      </a:pPr>
                      <a:endParaRPr lang="en-US" sz="1600" b="1" kern="1200" cap="all" spc="300" dirty="0">
                        <a:solidFill>
                          <a:srgbClr val="E70D55"/>
                        </a:solidFill>
                        <a:latin typeface="Arial" charset="0"/>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base" latinLnBrk="0" hangingPunct="1">
                        <a:lnSpc>
                          <a:spcPct val="100000"/>
                        </a:lnSpc>
                        <a:spcBef>
                          <a:spcPct val="0"/>
                        </a:spcBef>
                        <a:spcAft>
                          <a:spcPct val="0"/>
                        </a:spcAft>
                        <a:buClrTx/>
                        <a:buSzTx/>
                        <a:buFontTx/>
                        <a:buNone/>
                        <a:tabLst/>
                        <a:defRPr/>
                      </a:pPr>
                      <a:r>
                        <a:rPr lang="en-US" sz="1600" b="1" kern="1200" cap="all" spc="300" dirty="0">
                          <a:solidFill>
                            <a:srgbClr val="E70D55"/>
                          </a:solidFill>
                          <a:latin typeface="Arial" charset="0"/>
                          <a:ea typeface="+mn-ea"/>
                          <a:cs typeface="+mn-cs"/>
                        </a:rPr>
                        <a:t>Drawdown</a:t>
                      </a:r>
                      <a:r>
                        <a:rPr lang="en-US" sz="1600" b="1" kern="1200" cap="all" spc="300" baseline="0" dirty="0">
                          <a:solidFill>
                            <a:srgbClr val="E70D55"/>
                          </a:solidFill>
                          <a:latin typeface="Arial" charset="0"/>
                          <a:ea typeface="+mn-ea"/>
                          <a:cs typeface="+mn-cs"/>
                        </a:rPr>
                        <a:t> (Invest and withdraw)</a:t>
                      </a:r>
                      <a:endParaRPr lang="en-US" sz="1600" b="1" kern="1200" cap="all" spc="300" dirty="0">
                        <a:solidFill>
                          <a:srgbClr val="62B534"/>
                        </a:solidFill>
                        <a:latin typeface="Arial" charset="0"/>
                        <a:ea typeface="+mn-ea"/>
                        <a:cs typeface="+mn-cs"/>
                      </a:endParaRPr>
                    </a:p>
                    <a:p>
                      <a:pPr marL="0" marR="0" indent="0" algn="ctr" defTabSz="914400" rtl="0" eaLnBrk="1" fontAlgn="base" latinLnBrk="0" hangingPunct="1">
                        <a:lnSpc>
                          <a:spcPct val="100000"/>
                        </a:lnSpc>
                        <a:spcBef>
                          <a:spcPct val="0"/>
                        </a:spcBef>
                        <a:spcAft>
                          <a:spcPct val="0"/>
                        </a:spcAft>
                        <a:buClrTx/>
                        <a:buSzTx/>
                        <a:buFontTx/>
                        <a:buNone/>
                        <a:tabLst/>
                        <a:defRPr/>
                      </a:pPr>
                      <a:endParaRPr lang="en-US" sz="1600" b="1" kern="1200" cap="all" spc="300" dirty="0">
                        <a:solidFill>
                          <a:srgbClr val="E70D55"/>
                        </a:solidFill>
                        <a:latin typeface="Arial" charset="0"/>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2298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600" b="0" dirty="0">
                        <a:solidFill>
                          <a:srgbClr val="7F7F7F"/>
                        </a:solidFill>
                      </a:endParaRPr>
                    </a:p>
                  </a:txBody>
                  <a:tcPr marL="45720" marR="4572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600" b="0" dirty="0">
                        <a:solidFill>
                          <a:srgbClr val="7F7F7F"/>
                        </a:solidFill>
                      </a:endParaRPr>
                    </a:p>
                  </a:txBody>
                  <a:tcPr marL="45720" marR="4572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600" b="0" dirty="0">
                        <a:solidFill>
                          <a:srgbClr val="7F7F7F"/>
                        </a:solidFill>
                      </a:endParaRPr>
                    </a:p>
                  </a:txBody>
                  <a:tcPr marL="45720" marR="4572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80772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1" kern="1200" cap="all" spc="300" dirty="0">
                          <a:solidFill>
                            <a:srgbClr val="F48132"/>
                          </a:solidFill>
                          <a:latin typeface="Arial" charset="0"/>
                          <a:ea typeface="+mn-ea"/>
                          <a:cs typeface="+mn-cs"/>
                        </a:rPr>
                        <a:t>=Immediate</a:t>
                      </a:r>
                    </a:p>
                  </a:txBody>
                  <a:tcPr marL="45720" marR="4572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1" kern="1200" cap="all" spc="300" dirty="0">
                          <a:solidFill>
                            <a:srgbClr val="0FB694"/>
                          </a:solidFill>
                          <a:latin typeface="Arial" charset="0"/>
                          <a:ea typeface="+mn-ea"/>
                          <a:cs typeface="+mn-cs"/>
                        </a:rPr>
                        <a:t>=Long-term</a:t>
                      </a:r>
                    </a:p>
                  </a:txBody>
                  <a:tcPr marL="45720" marR="4572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1" kern="1200" cap="all" spc="300" baseline="0" dirty="0">
                          <a:solidFill>
                            <a:srgbClr val="E70D55"/>
                          </a:solidFill>
                          <a:latin typeface="Arial" charset="0"/>
                          <a:ea typeface="+mn-ea"/>
                          <a:cs typeface="+mn-cs"/>
                        </a:rPr>
                        <a:t>=Variable</a:t>
                      </a:r>
                    </a:p>
                  </a:txBody>
                  <a:tcPr marL="45720" marR="4572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cxnSp>
        <p:nvCxnSpPr>
          <p:cNvPr id="4" name="Straight Connector 3"/>
          <p:cNvCxnSpPr/>
          <p:nvPr/>
        </p:nvCxnSpPr>
        <p:spPr bwMode="auto">
          <a:xfrm>
            <a:off x="640652" y="2055356"/>
            <a:ext cx="8256291" cy="0"/>
          </a:xfrm>
          <a:prstGeom prst="line">
            <a:avLst/>
          </a:prstGeom>
          <a:noFill/>
          <a:ln w="38100" cap="rnd" cmpd="sng" algn="ctr">
            <a:solidFill>
              <a:schemeClr val="bg2"/>
            </a:solidFill>
            <a:prstDash val="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2054" y="2242539"/>
            <a:ext cx="1296848" cy="1296848"/>
          </a:xfrm>
          <a:prstGeom prst="rect">
            <a:avLst/>
          </a:prstGeom>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3070" y="2063760"/>
            <a:ext cx="1670952" cy="1654407"/>
          </a:xfrm>
          <a:prstGeom prst="rect">
            <a:avLst/>
          </a:prstGeom>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723960" y="1856472"/>
            <a:ext cx="2089673" cy="2068982"/>
          </a:xfrm>
          <a:prstGeom prst="rect">
            <a:avLst/>
          </a:prstGeom>
        </p:spPr>
      </p:pic>
      <p:cxnSp>
        <p:nvCxnSpPr>
          <p:cNvPr id="15" name="Straight Connector 14"/>
          <p:cNvCxnSpPr/>
          <p:nvPr/>
        </p:nvCxnSpPr>
        <p:spPr bwMode="auto">
          <a:xfrm>
            <a:off x="724041" y="4931187"/>
            <a:ext cx="8256291" cy="0"/>
          </a:xfrm>
          <a:prstGeom prst="line">
            <a:avLst/>
          </a:prstGeom>
          <a:noFill/>
          <a:ln w="38100" cap="rnd" cmpd="sng" algn="ctr">
            <a:solidFill>
              <a:schemeClr val="bg2"/>
            </a:solidFill>
            <a:prstDash val="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Straight Connector 18"/>
          <p:cNvCxnSpPr/>
          <p:nvPr/>
        </p:nvCxnSpPr>
        <p:spPr bwMode="auto">
          <a:xfrm>
            <a:off x="3380400" y="2380284"/>
            <a:ext cx="0" cy="1932924"/>
          </a:xfrm>
          <a:prstGeom prst="line">
            <a:avLst/>
          </a:prstGeom>
          <a:noFill/>
          <a:ln w="38100" cap="rnd" cmpd="sng" algn="ctr">
            <a:solidFill>
              <a:schemeClr val="bg2"/>
            </a:solidFill>
            <a:prstDash val="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Straight Connector 19"/>
          <p:cNvCxnSpPr/>
          <p:nvPr/>
        </p:nvCxnSpPr>
        <p:spPr bwMode="auto">
          <a:xfrm>
            <a:off x="6155229" y="2455047"/>
            <a:ext cx="0" cy="1932924"/>
          </a:xfrm>
          <a:prstGeom prst="line">
            <a:avLst/>
          </a:prstGeom>
          <a:noFill/>
          <a:ln w="38100" cap="rnd" cmpd="sng" algn="ctr">
            <a:solidFill>
              <a:schemeClr val="bg2"/>
            </a:solidFill>
            <a:prstDash val="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342377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12750" y="412750"/>
            <a:ext cx="8690400" cy="691200"/>
          </a:xfrm>
        </p:spPr>
        <p:txBody>
          <a:bodyPr wrap="square">
            <a:noAutofit/>
          </a:bodyPr>
          <a:lstStyle/>
          <a:p>
            <a:r>
              <a:rPr lang="en-GB" dirty="0"/>
              <a:t>Till Death Do Us Part!</a:t>
            </a:r>
            <a:br>
              <a:rPr lang="en-GB" dirty="0"/>
            </a:br>
            <a:r>
              <a:rPr lang="en-GB" spc="200" dirty="0">
                <a:solidFill>
                  <a:schemeClr val="tx2"/>
                </a:solidFill>
              </a:rPr>
              <a:t>What are retirees doing?</a:t>
            </a:r>
            <a:endParaRPr lang="en-GB" dirty="0">
              <a:solidFill>
                <a:schemeClr val="accent1"/>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4166298601"/>
              </p:ext>
            </p:extLst>
          </p:nvPr>
        </p:nvGraphicFramePr>
        <p:xfrm>
          <a:off x="637028" y="2909802"/>
          <a:ext cx="8277384" cy="3032760"/>
        </p:xfrm>
        <a:graphic>
          <a:graphicData uri="http://schemas.openxmlformats.org/drawingml/2006/table">
            <a:tbl>
              <a:tblPr>
                <a:tableStyleId>{5C22544A-7EE6-4342-B048-85BDC9FD1C3A}</a:tableStyleId>
              </a:tblPr>
              <a:tblGrid>
                <a:gridCol w="2759128">
                  <a:extLst>
                    <a:ext uri="{9D8B030D-6E8A-4147-A177-3AD203B41FA5}">
                      <a16:colId xmlns:a16="http://schemas.microsoft.com/office/drawing/2014/main" val="20000"/>
                    </a:ext>
                  </a:extLst>
                </a:gridCol>
                <a:gridCol w="2759128">
                  <a:extLst>
                    <a:ext uri="{9D8B030D-6E8A-4147-A177-3AD203B41FA5}">
                      <a16:colId xmlns:a16="http://schemas.microsoft.com/office/drawing/2014/main" val="20001"/>
                    </a:ext>
                  </a:extLst>
                </a:gridCol>
                <a:gridCol w="2759128">
                  <a:extLst>
                    <a:ext uri="{9D8B030D-6E8A-4147-A177-3AD203B41FA5}">
                      <a16:colId xmlns:a16="http://schemas.microsoft.com/office/drawing/2014/main" val="20002"/>
                    </a:ext>
                  </a:extLst>
                </a:gridCol>
              </a:tblGrid>
              <a:tr h="635849">
                <a:tc>
                  <a:txBody>
                    <a:bodyPr/>
                    <a:lstStyle/>
                    <a:p>
                      <a:pPr marL="0" marR="0" indent="0" algn="ctr" defTabSz="914400" rtl="0" eaLnBrk="1" fontAlgn="base" latinLnBrk="0" hangingPunct="1">
                        <a:lnSpc>
                          <a:spcPct val="100000"/>
                        </a:lnSpc>
                        <a:spcBef>
                          <a:spcPct val="0"/>
                        </a:spcBef>
                        <a:spcAft>
                          <a:spcPct val="0"/>
                        </a:spcAft>
                        <a:buClrTx/>
                        <a:buSzTx/>
                        <a:buFontTx/>
                        <a:buNone/>
                        <a:tabLst/>
                        <a:defRPr/>
                      </a:pPr>
                      <a:r>
                        <a:rPr lang="en-US" sz="1600" b="1" kern="1200" cap="all" spc="300" dirty="0">
                          <a:solidFill>
                            <a:srgbClr val="F48132"/>
                          </a:solidFill>
                          <a:latin typeface="Arial" charset="0"/>
                          <a:ea typeface="+mn-ea"/>
                          <a:cs typeface="+mn-cs"/>
                        </a:rPr>
                        <a:t>Cash, cash and more cash</a:t>
                      </a:r>
                    </a:p>
                    <a:p>
                      <a:pPr marL="0" marR="0" indent="0" algn="ctr" defTabSz="914400" rtl="0" eaLnBrk="1" fontAlgn="base" latinLnBrk="0" hangingPunct="1">
                        <a:lnSpc>
                          <a:spcPct val="100000"/>
                        </a:lnSpc>
                        <a:spcBef>
                          <a:spcPct val="0"/>
                        </a:spcBef>
                        <a:spcAft>
                          <a:spcPct val="0"/>
                        </a:spcAft>
                        <a:buClrTx/>
                        <a:buSzTx/>
                        <a:buFontTx/>
                        <a:buNone/>
                        <a:tabLst/>
                        <a:defRPr/>
                      </a:pPr>
                      <a:endParaRPr lang="en-GB" sz="1600" b="1" kern="1200" cap="all" spc="300" dirty="0">
                        <a:solidFill>
                          <a:srgbClr val="00A1C8"/>
                        </a:solidFill>
                        <a:latin typeface="Arial" charset="0"/>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base" latinLnBrk="0" hangingPunct="1">
                        <a:lnSpc>
                          <a:spcPct val="100000"/>
                        </a:lnSpc>
                        <a:spcBef>
                          <a:spcPct val="0"/>
                        </a:spcBef>
                        <a:spcAft>
                          <a:spcPct val="0"/>
                        </a:spcAft>
                        <a:buClrTx/>
                        <a:buSzTx/>
                        <a:buFontTx/>
                        <a:buNone/>
                        <a:tabLst/>
                        <a:defRPr/>
                      </a:pPr>
                      <a:r>
                        <a:rPr lang="en-GB" sz="1600" b="1" kern="1200" cap="all" spc="300" dirty="0">
                          <a:solidFill>
                            <a:srgbClr val="0FB694"/>
                          </a:solidFill>
                          <a:latin typeface="Arial" charset="0"/>
                          <a:ea typeface="+mn-ea"/>
                          <a:cs typeface="+mn-cs"/>
                        </a:rPr>
                        <a:t>Lifetime Income products</a:t>
                      </a:r>
                    </a:p>
                    <a:p>
                      <a:pPr marL="0" marR="0" indent="0" algn="ctr" defTabSz="914400" rtl="0" eaLnBrk="1" fontAlgn="base" latinLnBrk="0" hangingPunct="1">
                        <a:lnSpc>
                          <a:spcPct val="100000"/>
                        </a:lnSpc>
                        <a:spcBef>
                          <a:spcPct val="0"/>
                        </a:spcBef>
                        <a:spcAft>
                          <a:spcPct val="0"/>
                        </a:spcAft>
                        <a:buClrTx/>
                        <a:buSzTx/>
                        <a:buFontTx/>
                        <a:buNone/>
                        <a:tabLst/>
                        <a:defRPr/>
                      </a:pPr>
                      <a:r>
                        <a:rPr lang="en-GB" sz="1600" b="1" kern="1200" cap="all" spc="300" dirty="0">
                          <a:solidFill>
                            <a:srgbClr val="0FB694"/>
                          </a:solidFill>
                          <a:latin typeface="Arial" charset="0"/>
                          <a:ea typeface="+mn-ea"/>
                          <a:cs typeface="+mn-cs"/>
                        </a:rPr>
                        <a:t>(e.g.</a:t>
                      </a:r>
                      <a:r>
                        <a:rPr lang="en-GB" sz="1600" b="1" kern="1200" cap="all" spc="300" baseline="0" dirty="0">
                          <a:solidFill>
                            <a:srgbClr val="0FB694"/>
                          </a:solidFill>
                          <a:latin typeface="Arial" charset="0"/>
                          <a:ea typeface="+mn-ea"/>
                          <a:cs typeface="+mn-cs"/>
                        </a:rPr>
                        <a:t> annuity)</a:t>
                      </a:r>
                      <a:endParaRPr lang="en-GB" sz="1600" b="1" kern="1200" cap="all" spc="300" dirty="0">
                        <a:solidFill>
                          <a:srgbClr val="0FB694"/>
                        </a:solidFill>
                        <a:latin typeface="Arial" charset="0"/>
                        <a:ea typeface="+mn-ea"/>
                        <a:cs typeface="+mn-cs"/>
                      </a:endParaRPr>
                    </a:p>
                    <a:p>
                      <a:pPr marL="0" marR="0" indent="0" algn="ctr" defTabSz="914400" rtl="0" eaLnBrk="1" fontAlgn="base" latinLnBrk="0" hangingPunct="1">
                        <a:lnSpc>
                          <a:spcPct val="100000"/>
                        </a:lnSpc>
                        <a:spcBef>
                          <a:spcPct val="0"/>
                        </a:spcBef>
                        <a:spcAft>
                          <a:spcPct val="0"/>
                        </a:spcAft>
                        <a:buClrTx/>
                        <a:buSzTx/>
                        <a:buFontTx/>
                        <a:buNone/>
                        <a:tabLst/>
                        <a:defRPr/>
                      </a:pPr>
                      <a:endParaRPr lang="en-US" sz="1600" b="1" kern="1200" cap="all" spc="300" dirty="0">
                        <a:solidFill>
                          <a:srgbClr val="E70D55"/>
                        </a:solidFill>
                        <a:latin typeface="Arial" charset="0"/>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base" latinLnBrk="0" hangingPunct="1">
                        <a:lnSpc>
                          <a:spcPct val="100000"/>
                        </a:lnSpc>
                        <a:spcBef>
                          <a:spcPct val="0"/>
                        </a:spcBef>
                        <a:spcAft>
                          <a:spcPct val="0"/>
                        </a:spcAft>
                        <a:buClrTx/>
                        <a:buSzTx/>
                        <a:buFontTx/>
                        <a:buNone/>
                        <a:tabLst/>
                        <a:defRPr/>
                      </a:pPr>
                      <a:r>
                        <a:rPr lang="en-US" sz="1600" b="1" kern="1200" cap="all" spc="300" dirty="0">
                          <a:solidFill>
                            <a:srgbClr val="E70D55"/>
                          </a:solidFill>
                          <a:latin typeface="Arial" charset="0"/>
                          <a:ea typeface="+mn-ea"/>
                          <a:cs typeface="+mn-cs"/>
                        </a:rPr>
                        <a:t>Drawdown</a:t>
                      </a:r>
                      <a:r>
                        <a:rPr lang="en-US" sz="1600" b="1" kern="1200" cap="all" spc="300" baseline="0" dirty="0">
                          <a:solidFill>
                            <a:srgbClr val="E70D55"/>
                          </a:solidFill>
                          <a:latin typeface="Arial" charset="0"/>
                          <a:ea typeface="+mn-ea"/>
                          <a:cs typeface="+mn-cs"/>
                        </a:rPr>
                        <a:t> (Invest and withdraw)</a:t>
                      </a:r>
                      <a:endParaRPr lang="en-US" sz="1600" b="1" kern="1200" cap="all" spc="300" dirty="0">
                        <a:solidFill>
                          <a:srgbClr val="62B534"/>
                        </a:solidFill>
                        <a:latin typeface="Arial" charset="0"/>
                        <a:ea typeface="+mn-ea"/>
                        <a:cs typeface="+mn-cs"/>
                      </a:endParaRPr>
                    </a:p>
                    <a:p>
                      <a:pPr marL="0" marR="0" indent="0" algn="ctr" defTabSz="914400" rtl="0" eaLnBrk="1" fontAlgn="base" latinLnBrk="0" hangingPunct="1">
                        <a:lnSpc>
                          <a:spcPct val="100000"/>
                        </a:lnSpc>
                        <a:spcBef>
                          <a:spcPct val="0"/>
                        </a:spcBef>
                        <a:spcAft>
                          <a:spcPct val="0"/>
                        </a:spcAft>
                        <a:buClrTx/>
                        <a:buSzTx/>
                        <a:buFontTx/>
                        <a:buNone/>
                        <a:tabLst/>
                        <a:defRPr/>
                      </a:pPr>
                      <a:endParaRPr lang="en-US" sz="1600" b="1" kern="1200" cap="all" spc="300" dirty="0">
                        <a:solidFill>
                          <a:srgbClr val="E70D55"/>
                        </a:solidFill>
                        <a:latin typeface="Arial" charset="0"/>
                        <a:ea typeface="+mn-ea"/>
                        <a:cs typeface="+mn-cs"/>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2298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600" b="0" dirty="0">
                        <a:solidFill>
                          <a:srgbClr val="7F7F7F"/>
                        </a:solidFill>
                      </a:endParaRPr>
                    </a:p>
                  </a:txBody>
                  <a:tcPr marL="45720" marR="4572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600" b="0" dirty="0">
                        <a:solidFill>
                          <a:srgbClr val="7F7F7F"/>
                        </a:solidFill>
                      </a:endParaRPr>
                    </a:p>
                  </a:txBody>
                  <a:tcPr marL="45720" marR="4572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600" b="0" dirty="0">
                        <a:solidFill>
                          <a:srgbClr val="7F7F7F"/>
                        </a:solidFill>
                      </a:endParaRPr>
                    </a:p>
                  </a:txBody>
                  <a:tcPr marL="45720" marR="4572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80772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1" kern="1200" cap="all" spc="300" dirty="0">
                          <a:solidFill>
                            <a:srgbClr val="F48132"/>
                          </a:solidFill>
                          <a:latin typeface="Arial" charset="0"/>
                          <a:ea typeface="+mn-ea"/>
                          <a:cs typeface="+mn-cs"/>
                        </a:rPr>
                        <a:t>=Immediate</a:t>
                      </a:r>
                    </a:p>
                  </a:txBody>
                  <a:tcPr marL="45720" marR="4572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1" kern="1200" cap="all" spc="300" dirty="0">
                          <a:solidFill>
                            <a:srgbClr val="0FB694"/>
                          </a:solidFill>
                          <a:latin typeface="Arial" charset="0"/>
                          <a:ea typeface="+mn-ea"/>
                          <a:cs typeface="+mn-cs"/>
                        </a:rPr>
                        <a:t>=Long-term</a:t>
                      </a:r>
                    </a:p>
                  </a:txBody>
                  <a:tcPr marL="45720" marR="4572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1" kern="1200" cap="all" spc="300" baseline="0" dirty="0">
                          <a:solidFill>
                            <a:srgbClr val="E70D55"/>
                          </a:solidFill>
                          <a:latin typeface="Arial" charset="0"/>
                          <a:ea typeface="+mn-ea"/>
                          <a:cs typeface="+mn-cs"/>
                        </a:rPr>
                        <a:t>=Variable</a:t>
                      </a:r>
                    </a:p>
                  </a:txBody>
                  <a:tcPr marL="45720" marR="4572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80772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4800" b="1" kern="1200" cap="all" spc="300" dirty="0">
                          <a:solidFill>
                            <a:srgbClr val="F48132"/>
                          </a:solidFill>
                          <a:latin typeface="Arial" charset="0"/>
                          <a:ea typeface="+mn-ea"/>
                          <a:cs typeface="+mn-cs"/>
                        </a:rPr>
                        <a:t>54%</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3200" b="1" kern="1200" cap="all" spc="300" dirty="0">
                          <a:solidFill>
                            <a:srgbClr val="0FB694"/>
                          </a:solidFill>
                          <a:latin typeface="Arial" charset="0"/>
                          <a:ea typeface="+mn-ea"/>
                          <a:cs typeface="+mn-cs"/>
                        </a:rPr>
                        <a:t>13%</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3600" b="1" kern="1200" cap="all" spc="300" baseline="0" dirty="0">
                          <a:solidFill>
                            <a:srgbClr val="E70D55"/>
                          </a:solidFill>
                          <a:latin typeface="Arial" charset="0"/>
                          <a:ea typeface="+mn-ea"/>
                          <a:cs typeface="+mn-cs"/>
                        </a:rPr>
                        <a:t>33%</a:t>
                      </a:r>
                    </a:p>
                  </a:txBody>
                  <a:tcPr marL="45720" marR="4572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cxnSp>
        <p:nvCxnSpPr>
          <p:cNvPr id="4" name="Straight Connector 3"/>
          <p:cNvCxnSpPr/>
          <p:nvPr/>
        </p:nvCxnSpPr>
        <p:spPr bwMode="auto">
          <a:xfrm>
            <a:off x="640652" y="1360031"/>
            <a:ext cx="8256291" cy="0"/>
          </a:xfrm>
          <a:prstGeom prst="line">
            <a:avLst/>
          </a:prstGeom>
          <a:noFill/>
          <a:ln w="38100" cap="rnd" cmpd="sng" algn="ctr">
            <a:solidFill>
              <a:schemeClr val="bg2"/>
            </a:solidFill>
            <a:prstDash val="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2054" y="1547214"/>
            <a:ext cx="1296848" cy="1296848"/>
          </a:xfrm>
          <a:prstGeom prst="rect">
            <a:avLst/>
          </a:prstGeom>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3070" y="1368435"/>
            <a:ext cx="1670952" cy="1654407"/>
          </a:xfrm>
          <a:prstGeom prst="rect">
            <a:avLst/>
          </a:prstGeom>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723960" y="1161147"/>
            <a:ext cx="2089673" cy="2068982"/>
          </a:xfrm>
          <a:prstGeom prst="rect">
            <a:avLst/>
          </a:prstGeom>
        </p:spPr>
      </p:pic>
      <p:cxnSp>
        <p:nvCxnSpPr>
          <p:cNvPr id="15" name="Straight Connector 14"/>
          <p:cNvCxnSpPr/>
          <p:nvPr/>
        </p:nvCxnSpPr>
        <p:spPr bwMode="auto">
          <a:xfrm>
            <a:off x="724041" y="4235862"/>
            <a:ext cx="8256291" cy="0"/>
          </a:xfrm>
          <a:prstGeom prst="line">
            <a:avLst/>
          </a:prstGeom>
          <a:noFill/>
          <a:ln w="38100" cap="rnd" cmpd="sng" algn="ctr">
            <a:solidFill>
              <a:schemeClr val="bg2"/>
            </a:solidFill>
            <a:prstDash val="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Straight Connector 18"/>
          <p:cNvCxnSpPr/>
          <p:nvPr/>
        </p:nvCxnSpPr>
        <p:spPr bwMode="auto">
          <a:xfrm>
            <a:off x="3380400" y="1684959"/>
            <a:ext cx="0" cy="1932924"/>
          </a:xfrm>
          <a:prstGeom prst="line">
            <a:avLst/>
          </a:prstGeom>
          <a:noFill/>
          <a:ln w="38100" cap="rnd" cmpd="sng" algn="ctr">
            <a:solidFill>
              <a:schemeClr val="bg2"/>
            </a:solidFill>
            <a:prstDash val="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Straight Connector 19"/>
          <p:cNvCxnSpPr/>
          <p:nvPr/>
        </p:nvCxnSpPr>
        <p:spPr bwMode="auto">
          <a:xfrm>
            <a:off x="6155229" y="1759722"/>
            <a:ext cx="0" cy="1932924"/>
          </a:xfrm>
          <a:prstGeom prst="line">
            <a:avLst/>
          </a:prstGeom>
          <a:noFill/>
          <a:ln w="38100" cap="rnd" cmpd="sng" algn="ctr">
            <a:solidFill>
              <a:schemeClr val="bg2"/>
            </a:solidFill>
            <a:prstDash val="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Straight Connector 10"/>
          <p:cNvCxnSpPr/>
          <p:nvPr/>
        </p:nvCxnSpPr>
        <p:spPr bwMode="auto">
          <a:xfrm>
            <a:off x="724041" y="5150262"/>
            <a:ext cx="8256291" cy="0"/>
          </a:xfrm>
          <a:prstGeom prst="line">
            <a:avLst/>
          </a:prstGeom>
          <a:noFill/>
          <a:ln w="38100" cap="rnd" cmpd="sng" algn="ctr">
            <a:solidFill>
              <a:schemeClr val="bg2"/>
            </a:solidFill>
            <a:prstDash val="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 name="TextBox 15"/>
          <p:cNvSpPr txBox="1"/>
          <p:nvPr/>
        </p:nvSpPr>
        <p:spPr>
          <a:xfrm>
            <a:off x="398790" y="6158402"/>
            <a:ext cx="5743574" cy="253128"/>
          </a:xfrm>
          <a:prstGeom prst="rect">
            <a:avLst/>
          </a:prstGeom>
          <a:noFill/>
        </p:spPr>
        <p:txBody>
          <a:bodyPr wrap="square" lIns="72000" tIns="72000" rIns="72000" bIns="72000" rtlCol="0">
            <a:spAutoFit/>
          </a:bodyPr>
          <a:lstStyle/>
          <a:p>
            <a:r>
              <a:rPr lang="en-GB" sz="700" dirty="0">
                <a:solidFill>
                  <a:schemeClr val="bg1">
                    <a:lumMod val="50000"/>
                  </a:schemeClr>
                </a:solidFill>
              </a:rPr>
              <a:t>Source: FCA, Retirement Outcomes Review 2017, ABI (2016) and Pensions Policy Institute (May 2018).</a:t>
            </a:r>
          </a:p>
        </p:txBody>
      </p:sp>
      <p:sp>
        <p:nvSpPr>
          <p:cNvPr id="17" name="Rectangle 16"/>
          <p:cNvSpPr/>
          <p:nvPr/>
        </p:nvSpPr>
        <p:spPr>
          <a:xfrm>
            <a:off x="381000" y="1161147"/>
            <a:ext cx="8982075" cy="3849003"/>
          </a:xfrm>
          <a:prstGeom prst="rect">
            <a:avLst/>
          </a:prstGeom>
          <a:solidFill>
            <a:srgbClr val="FFFFFF">
              <a:alpha val="30196"/>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endParaRPr lang="en-GB" sz="1600" dirty="0" err="1">
              <a:solidFill>
                <a:schemeClr val="tx1"/>
              </a:solidFill>
            </a:endParaRPr>
          </a:p>
        </p:txBody>
      </p:sp>
    </p:spTree>
    <p:extLst>
      <p:ext uri="{BB962C8B-B14F-4D97-AF65-F5344CB8AC3E}">
        <p14:creationId xmlns:p14="http://schemas.microsoft.com/office/powerpoint/2010/main" val="1951114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40908" y="1024469"/>
            <a:ext cx="6969093" cy="51002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Box 8"/>
          <p:cNvSpPr txBox="1"/>
          <p:nvPr/>
        </p:nvSpPr>
        <p:spPr>
          <a:xfrm>
            <a:off x="398790" y="6158176"/>
            <a:ext cx="5743574" cy="253128"/>
          </a:xfrm>
          <a:prstGeom prst="rect">
            <a:avLst/>
          </a:prstGeom>
          <a:noFill/>
        </p:spPr>
        <p:txBody>
          <a:bodyPr wrap="square" lIns="72000" tIns="72000" rIns="72000" bIns="72000" rtlCol="0">
            <a:spAutoFit/>
          </a:bodyPr>
          <a:lstStyle/>
          <a:p>
            <a:r>
              <a:rPr lang="en-GB" sz="700" dirty="0">
                <a:solidFill>
                  <a:schemeClr val="bg1">
                    <a:lumMod val="50000"/>
                  </a:schemeClr>
                </a:solidFill>
              </a:rPr>
              <a:t>Source: FCA, Retirement Outcomes Review 2017, ABI (2016) and Pensions Policy Institute (May 2018).</a:t>
            </a:r>
          </a:p>
        </p:txBody>
      </p:sp>
      <p:sp>
        <p:nvSpPr>
          <p:cNvPr id="10" name="Title 6"/>
          <p:cNvSpPr>
            <a:spLocks noGrp="1"/>
          </p:cNvSpPr>
          <p:nvPr>
            <p:ph type="title"/>
          </p:nvPr>
        </p:nvSpPr>
        <p:spPr>
          <a:xfrm>
            <a:off x="407593" y="381600"/>
            <a:ext cx="8788969" cy="691200"/>
          </a:xfrm>
        </p:spPr>
        <p:txBody>
          <a:bodyPr wrap="square">
            <a:noAutofit/>
          </a:bodyPr>
          <a:lstStyle/>
          <a:p>
            <a:pPr>
              <a:spcBef>
                <a:spcPts val="200"/>
              </a:spcBef>
              <a:spcAft>
                <a:spcPts val="200"/>
              </a:spcAft>
            </a:pPr>
            <a:r>
              <a:rPr lang="en-GB" dirty="0"/>
              <a:t>Till Death Do Us Part!</a:t>
            </a:r>
            <a:br>
              <a:rPr lang="en-GB" dirty="0"/>
            </a:br>
            <a:r>
              <a:rPr lang="en-GB" spc="200" dirty="0">
                <a:solidFill>
                  <a:schemeClr val="tx2"/>
                </a:solidFill>
              </a:rPr>
              <a:t>Where is the cash going?</a:t>
            </a:r>
          </a:p>
        </p:txBody>
      </p:sp>
    </p:spTree>
    <p:extLst>
      <p:ext uri="{BB962C8B-B14F-4D97-AF65-F5344CB8AC3E}">
        <p14:creationId xmlns:p14="http://schemas.microsoft.com/office/powerpoint/2010/main" val="344674764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COA_SMARTSHAPE" val="Y"/>
  <p:tag name="MMCOA_HIDEONCOLOUR" val="N"/>
  <p:tag name="MMCOA_HIDEONWHITE" val="N"/>
  <p:tag name="MMCOA_HIDEONBALLROOM" val="N"/>
  <p:tag name="MMCOA_HIDEONCLASSIC" val="N"/>
  <p:tag name="MMCOA_HIDEONTEXT" val="N"/>
  <p:tag name="MMCOA_HIDEONECO" val="N"/>
  <p:tag name="MMCOA_POSITION_L" val="32.5;32.5;54.4252;691.75"/>
  <p:tag name="MMCOA_POSITION_M" val="32.5;32.5;54.4252;691.75"/>
  <p:tag name="MMCOA_POSITION_S" val="32.5;32.5;54.4252;691.75"/>
  <p:tag name="MMCOA_POSITION_T" val="32.5;32.5;54.4252;691.75"/>
  <p:tag name="MMCOA_FONTSIZE_L" val="20"/>
  <p:tag name="MMCOA_FONTSIZE_M" val="20"/>
  <p:tag name="MMCOA_FONTSIZE_S" val="18"/>
  <p:tag name="MMCOA_FONTSIZE_T" val="18"/>
</p:tagLst>
</file>

<file path=ppt/tags/tag10.xml><?xml version="1.0" encoding="utf-8"?>
<p:tagLst xmlns:a="http://schemas.openxmlformats.org/drawingml/2006/main" xmlns:r="http://schemas.openxmlformats.org/officeDocument/2006/relationships" xmlns:p="http://schemas.openxmlformats.org/presentationml/2006/main">
  <p:tag name="MMCOA_DISPLAYMASTERSHAPES" val="Y"/>
  <p:tag name="MMCOA_FOLLOWMASTERBACKGROUND" val="Y"/>
  <p:tag name="MMCOA_FORCESCHEME" val="N"/>
  <p:tag name="MMCOA_CANACTASDIVIDER" val="N"/>
  <p:tag name="MMCOA_PROMPTCOLOUR" val="N"/>
  <p:tag name="MMCOA_TRANSPARENT" val="False"/>
  <p:tag name="MMC_SLIDETYPE" val="Cover"/>
</p:tagLst>
</file>

<file path=ppt/tags/tag11.xml><?xml version="1.0" encoding="utf-8"?>
<p:tagLst xmlns:a="http://schemas.openxmlformats.org/drawingml/2006/main" xmlns:r="http://schemas.openxmlformats.org/officeDocument/2006/relationships" xmlns:p="http://schemas.openxmlformats.org/presentationml/2006/main">
  <p:tag name="MMCOA_SMARTSHAPE" val="Y"/>
  <p:tag name="MMCOA_HIDEONCOLOUR" val="N"/>
  <p:tag name="MMCOA_HIDEONWHITE" val="N"/>
  <p:tag name="MMCOA_HIDEONBALLROOM" val="N"/>
  <p:tag name="MMCOA_HIDEONCLASSIC" val="N"/>
  <p:tag name="MMCOA_HIDEONTEXT" val="N"/>
  <p:tag name="MMCOA_HIDEONECO" val="N"/>
  <p:tag name="MMCOA_FONTSIZE_L" val="12"/>
  <p:tag name="MMCOA_FONTSIZE_M" val="12"/>
  <p:tag name="MMCOA_FONTSIZE_S" val="12"/>
  <p:tag name="MMCOA_FONTSIZE_T" val="12"/>
  <p:tag name="MMCOA_POSITION_L" val="32.5;244.167;79;382.1102"/>
  <p:tag name="MMCOA_POSITION_M" val="32.5;244.167;79;382.1102"/>
  <p:tag name="MMCOA_POSITION_S" val="32.5;244.167;79;382.1102"/>
  <p:tag name="MMCOA_POSITION_T" val="32.5;244.167;79;382.1102"/>
</p:tagLst>
</file>

<file path=ppt/tags/tag12.xml><?xml version="1.0" encoding="utf-8"?>
<p:tagLst xmlns:a="http://schemas.openxmlformats.org/drawingml/2006/main" xmlns:r="http://schemas.openxmlformats.org/officeDocument/2006/relationships" xmlns:p="http://schemas.openxmlformats.org/presentationml/2006/main">
  <p:tag name="MMCOA_SMARTSHAPE" val="Y"/>
  <p:tag name="MMCOA_HIDEONCOLOUR" val="N"/>
  <p:tag name="MMCOA_HIDEONWHITE" val="N"/>
  <p:tag name="MMCOA_HIDEONBALLROOM" val="N"/>
  <p:tag name="MMCOA_HIDEONCLASSIC" val="N"/>
  <p:tag name="MMCOA_HIDEONTEXT" val="N"/>
  <p:tag name="MMCOA_HIDEONECO" val="N"/>
  <p:tag name="MMCOA_FONTSIZE_L" val="12"/>
  <p:tag name="MMCOA_FONTSIZE_M" val="12"/>
  <p:tag name="MMCOA_FONTSIZE_S" val="12"/>
  <p:tag name="MMCOA_FONTSIZE_T" val="12"/>
  <p:tag name="MMCOA_POSITION_L" val="32.5;323.167;77.55;391.4646"/>
  <p:tag name="MMCOA_POSITION_M" val="32.5;323.167;77.55;391.4646"/>
  <p:tag name="MMCOA_POSITION_S" val="32.5;323.167;77.55;391.4646"/>
  <p:tag name="MMCOA_POSITION_T" val="32.5;323.167;77.55;391.4646"/>
</p:tagLst>
</file>

<file path=ppt/tags/tag13.xml><?xml version="1.0" encoding="utf-8"?>
<p:tagLst xmlns:a="http://schemas.openxmlformats.org/drawingml/2006/main" xmlns:r="http://schemas.openxmlformats.org/officeDocument/2006/relationships" xmlns:p="http://schemas.openxmlformats.org/presentationml/2006/main">
  <p:tag name="MMCOA_FONTSIZE_L" val="18"/>
  <p:tag name="MMCOA_FONTSIZE_M" val="18"/>
  <p:tag name="MMCOA_FONTSIZE_S" val="18"/>
  <p:tag name="MMCOA_FONTSIZE_T" val="18"/>
  <p:tag name="MMCOA_POSITION_L" val="32.50008;110.6669;18.10512;332.059"/>
  <p:tag name="MMCOA_POSITION_M" val="32.50008;110.6669;18.10512;332.059"/>
  <p:tag name="MMCOA_POSITION_S" val="32.50008;110.6669;18.10512;332.059"/>
  <p:tag name="MMCOA_POSITION_T" val="32.50008;110.6669;18.10512;332.059"/>
</p:tagLst>
</file>

<file path=ppt/tags/tag14.xml><?xml version="1.0" encoding="utf-8"?>
<p:tagLst xmlns:a="http://schemas.openxmlformats.org/drawingml/2006/main" xmlns:r="http://schemas.openxmlformats.org/officeDocument/2006/relationships" xmlns:p="http://schemas.openxmlformats.org/presentationml/2006/main">
  <p:tag name="MMCOA_FONTSIZE_L" val="16"/>
  <p:tag name="MMCOA_FONTSIZE_M" val="16"/>
  <p:tag name="MMCOA_FONTSIZE_S" val="16"/>
  <p:tag name="MMCOA_FONTSIZE_T" val="16"/>
  <p:tag name="MMCOA_POSITION_L" val="32.5;179.667;88.99929;332.059"/>
  <p:tag name="MMCOA_POSITION_M" val="32.5;179.667;88.99929;332.059"/>
  <p:tag name="MMCOA_POSITION_S" val="32.5;179.667;88.99929;332.059"/>
  <p:tag name="MMCOA_POSITION_T" val="32.5;179.667;88.99929;332.059"/>
</p:tagLst>
</file>

<file path=ppt/tags/tag15.xml><?xml version="1.0" encoding="utf-8"?>
<p:tagLst xmlns:a="http://schemas.openxmlformats.org/drawingml/2006/main" xmlns:r="http://schemas.openxmlformats.org/officeDocument/2006/relationships" xmlns:p="http://schemas.openxmlformats.org/presentationml/2006/main">
  <p:tag name="MMCOA_DISPLAYMASTERSHAPES" val="Y"/>
  <p:tag name="MMCOA_FOLLOWMASTERBACKGROUND" val="Y"/>
  <p:tag name="MMCOA_FORCESCHEME" val="N"/>
  <p:tag name="MMCOA_CANACTASDIVIDER" val="N"/>
  <p:tag name="MMCOA_PROMPTCOLOUR" val="N"/>
</p:tagLst>
</file>

<file path=ppt/tags/tag16.xml><?xml version="1.0" encoding="utf-8"?>
<p:tagLst xmlns:a="http://schemas.openxmlformats.org/drawingml/2006/main" xmlns:r="http://schemas.openxmlformats.org/officeDocument/2006/relationships" xmlns:p="http://schemas.openxmlformats.org/presentationml/2006/main">
  <p:tag name="MMCOA_SMARTSHAPE" val="Y"/>
  <p:tag name="MMCOA_HIDEONCOLOUR" val="N"/>
  <p:tag name="MMCOA_HIDEONWHITE" val="N"/>
  <p:tag name="MMCOA_HIDEONBALLROOM" val="N"/>
  <p:tag name="MMCOA_HIDEONCLASSIC" val="N"/>
  <p:tag name="MMCOA_HIDEONTEXT" val="N"/>
  <p:tag name="MMCOA_HIDEONECO" val="N"/>
  <p:tag name="MMCOA_FONTSIZE_L" val="9"/>
  <p:tag name="MMCOA_FONTSIZE_M" val="9"/>
  <p:tag name="MMCOA_FONTSIZE_S" val="9"/>
  <p:tag name="MMCOA_FONTSIZE_T" val="9"/>
  <p:tag name="MMCOA_POSITION_L" val="32.5;425.76;43.65;691.75"/>
  <p:tag name="MMCOA_POSITION_M" val="32.5;425.76;43.65;691.75"/>
  <p:tag name="MMCOA_POSITION_S" val="32.5;425.76;43.65;691.75"/>
  <p:tag name="MMCOA_POSITION_T" val="32.5;425.76;43.65;691.75"/>
</p:tagLst>
</file>

<file path=ppt/tags/tag2.xml><?xml version="1.0" encoding="utf-8"?>
<p:tagLst xmlns:a="http://schemas.openxmlformats.org/drawingml/2006/main" xmlns:r="http://schemas.openxmlformats.org/officeDocument/2006/relationships" xmlns:p="http://schemas.openxmlformats.org/presentationml/2006/main">
  <p:tag name="MMCOA_SMARTSHAPE" val="Y"/>
  <p:tag name="MMCOA_HIDEONCOLOUR" val="N"/>
  <p:tag name="MMCOA_HIDEONWHITE" val="N"/>
  <p:tag name="MMCOA_HIDEONBALLROOM" val="N"/>
  <p:tag name="MMCOA_HIDEONCLASSIC" val="N"/>
  <p:tag name="MMCOA_HIDEONTEXT" val="N"/>
  <p:tag name="MMCOA_HIDEONECO" val="N"/>
  <p:tag name="MMCOA_POSITION_L" val="32.5;103;375.25;691.75"/>
  <p:tag name="MMCOA_POSITION_M" val="32.5;103;375.25;691.75"/>
  <p:tag name="MMCOA_POSITION_S" val="32.5;103;375.25;691.75"/>
  <p:tag name="MMCOA_POSITION_T" val="32.5;103;375.25;691.75"/>
  <p:tag name="MMCOA_FONTSIZE_L" val="18"/>
  <p:tag name="MMCOA_FONTSIZE_M" val="18"/>
  <p:tag name="MMCOA_FONTSIZE_S" val="14"/>
  <p:tag name="MMCOA_FONTSIZE_T" val="14"/>
</p:tagLst>
</file>

<file path=ppt/tags/tag3.xml><?xml version="1.0" encoding="utf-8"?>
<p:tagLst xmlns:a="http://schemas.openxmlformats.org/drawingml/2006/main" xmlns:r="http://schemas.openxmlformats.org/officeDocument/2006/relationships" xmlns:p="http://schemas.openxmlformats.org/presentationml/2006/main">
  <p:tag name="MMCOA_FONTSIZE_L" val="10"/>
  <p:tag name="MMCOA_FONTSIZE_M" val="10"/>
  <p:tag name="MMCOA_FONTSIZE_S" val="10"/>
  <p:tag name="MMCOA_FONTSIZE_T" val="10"/>
  <p:tag name="MMCOA_POSITION_L" val="689.25;507;12.11717;35"/>
  <p:tag name="MMCOA_POSITION_M" val="689.25;507;12.11717;35"/>
  <p:tag name="MMCOA_POSITION_S" val="689.25;507;12.11717;35"/>
  <p:tag name="MMCOA_POSITION_T" val="689.25;507;12.11717;35"/>
</p:tagLst>
</file>

<file path=ppt/tags/tag4.xml><?xml version="1.0" encoding="utf-8"?>
<p:tagLst xmlns:a="http://schemas.openxmlformats.org/drawingml/2006/main" xmlns:r="http://schemas.openxmlformats.org/officeDocument/2006/relationships" xmlns:p="http://schemas.openxmlformats.org/presentationml/2006/main">
  <p:tag name="MMCOA_SMARTSHAPE" val="Y"/>
  <p:tag name="MMCOA_HIDEONCOLOUR" val="N"/>
  <p:tag name="MMCOA_HIDEONWHITE" val="N"/>
  <p:tag name="MMCOA_HIDEONCLASSIC" val="Y"/>
  <p:tag name="MMCOA_HIDEONTEXT" val="Y"/>
  <p:tag name="MMCOA_HIDEONECO" val="Y"/>
  <p:tag name="MMCOA_HIDEONBALLROOM" val="Y"/>
  <p:tag name="MMCOA_FONTSIZE_L" val="10"/>
  <p:tag name="MMCOA_FONTSIZE_M" val="10"/>
  <p:tag name="MMCOA_FONTSIZE_S" val="10"/>
  <p:tag name="MMCOA_FONTSIZE_T" val="10"/>
  <p:tag name="MMCOA_POSITION_L" val="32.5;507;12.11717;236.5376"/>
  <p:tag name="MMCOA_POSITION_M" val="32.5;507;12.11717;236.5376"/>
  <p:tag name="MMCOA_POSITION_S" val="32.5;507;12.11717;236.5376"/>
  <p:tag name="MMCOA_POSITION_T" val="32.5;507;12.11717;236.5376"/>
</p:tagLst>
</file>

<file path=ppt/tags/tag5.xml><?xml version="1.0" encoding="utf-8"?>
<p:tagLst xmlns:a="http://schemas.openxmlformats.org/drawingml/2006/main" xmlns:r="http://schemas.openxmlformats.org/officeDocument/2006/relationships" xmlns:p="http://schemas.openxmlformats.org/presentationml/2006/main">
  <p:tag name="MMCOA_SMARTSHAPE" val="Y"/>
  <p:tag name="MMCOA_FONTSIZE_L" val="7"/>
  <p:tag name="MMCOA_FONTSIZE_M" val="7"/>
  <p:tag name="MMCOA_FONTSIZE_S" val="7"/>
  <p:tag name="MMCOA_FONTSIZE_T" val="7"/>
  <p:tag name="MMCOA_POSITION_L" val="349.7305;513.6597;8.482047;56.16827"/>
  <p:tag name="MMCOA_POSITION_M" val="349.7305;513.6597;8.482047;56.16827"/>
  <p:tag name="MMCOA_POSITION_S" val="349.7305;513.6597;8.482047;56.16827"/>
  <p:tag name="MMCOA_POSITION_T" val="349.7305;513.6597;8.482047;56.16827"/>
  <p:tag name="MMCOA_HIDEONCOLOUR" val="N"/>
  <p:tag name="MMCOA_HIDEONWHITE" val="N"/>
  <p:tag name="MMCOA_HIDEONBALLROOM" val="Y"/>
  <p:tag name="MMCOA_HIDEONCLASSIC" val="Y"/>
  <p:tag name="MMCOA_HIDEONTEXT" val="Y"/>
  <p:tag name="MMCOA_HIDEONECO" val="Y"/>
</p:tagLst>
</file>

<file path=ppt/tags/tag6.xml><?xml version="1.0" encoding="utf-8"?>
<p:tagLst xmlns:a="http://schemas.openxmlformats.org/drawingml/2006/main" xmlns:r="http://schemas.openxmlformats.org/officeDocument/2006/relationships" xmlns:p="http://schemas.openxmlformats.org/presentationml/2006/main">
  <p:tag name="MMCOA_SMARTSHAPE" val="Y"/>
  <p:tag name="MMCOA_HIDEONCOLOUR" val="N"/>
  <p:tag name="MMCOA_HIDEONWHITE" val="N"/>
  <p:tag name="MMCOA_HIDEONBALLROOM" val="N"/>
  <p:tag name="MMCOA_HIDEONCLASSIC" val="N"/>
  <p:tag name="MMCOA_HIDEONTEXT" val="N"/>
  <p:tag name="MMCOA_HIDEONECO" val="N"/>
  <p:tag name="MMCOA_FONTSIZE_L" val="8"/>
  <p:tag name="MMCOA_FONTSIZE_M" val="8"/>
  <p:tag name="MMCOA_FONTSIZE_S" val="8"/>
  <p:tag name="MMCOA_FONTSIZE_T" val="8"/>
  <p:tag name="MMCOA_POSITION_L" val="195.5905;508.96;9.69378;474.2362"/>
  <p:tag name="MMCOA_POSITION_M" val="195.5905;508.96;9.69378;474.2362"/>
  <p:tag name="MMCOA_POSITION_S" val="195.5905;508.96;9.69378;474.2362"/>
  <p:tag name="MMCOA_POSITION_T" val="195.5905;508.96;9.69378;474.2362"/>
</p:tagLst>
</file>

<file path=ppt/tags/tag7.xml><?xml version="1.0" encoding="utf-8"?>
<p:tagLst xmlns:a="http://schemas.openxmlformats.org/drawingml/2006/main" xmlns:r="http://schemas.openxmlformats.org/officeDocument/2006/relationships" xmlns:p="http://schemas.openxmlformats.org/presentationml/2006/main">
  <p:tag name="MMCOA_SMARTSHAPE" val="Y"/>
  <p:tag name="MMCOA_HIDEONCOLOUR" val="N"/>
  <p:tag name="MMCOA_HIDEONWHITE" val="N"/>
  <p:tag name="MMCOA_HIDEONBALLROOM" val="N"/>
  <p:tag name="MMCOA_HIDEONCLASSIC" val="N"/>
  <p:tag name="MMCOA_HIDEONTEXT" val="N"/>
  <p:tag name="MMCOA_HIDEONECO" val="N"/>
  <p:tag name="MMCOA_FONTSIZE_L" val="10"/>
  <p:tag name="MMCOA_FONTSIZE_M" val="10"/>
  <p:tag name="MMCOA_FONTSIZE_S" val="10"/>
  <p:tag name="MMCOA_FONTSIZE_T" val="10"/>
  <p:tag name="MMCOA_POSITION_L" val="32.5;507;12.11717;228"/>
  <p:tag name="MMCOA_POSITION_M" val="32.5;507;12.11717;228"/>
  <p:tag name="MMCOA_POSITION_S" val="32.5;507;12.11717;228"/>
  <p:tag name="MMCOA_POSITION_T" val="32.5;507;12.11717;228"/>
</p:tagLst>
</file>

<file path=ppt/tags/tag8.xml><?xml version="1.0" encoding="utf-8"?>
<p:tagLst xmlns:a="http://schemas.openxmlformats.org/drawingml/2006/main" xmlns:r="http://schemas.openxmlformats.org/officeDocument/2006/relationships" xmlns:p="http://schemas.openxmlformats.org/presentationml/2006/main">
  <p:tag name="MMCOA_POSITION_L" val="32.5;483;0;691.75"/>
  <p:tag name="MMCOA_POSITION_M" val="32.5;483;0;691.75"/>
  <p:tag name="MMCOA_POSITION_S" val="32.5;483;0;691.75"/>
  <p:tag name="MMCOA_POSITION_T" val="32.5;483;0;691.75"/>
</p:tagLst>
</file>

<file path=ppt/tags/tag9.xml><?xml version="1.0" encoding="utf-8"?>
<p:tagLst xmlns:a="http://schemas.openxmlformats.org/drawingml/2006/main" xmlns:r="http://schemas.openxmlformats.org/officeDocument/2006/relationships" xmlns:p="http://schemas.openxmlformats.org/presentationml/2006/main">
  <p:tag name="MMC_COVERDESIGN" val="&lt;ImageControl xmlns:xsi=&quot;http://www.w3.org/2001/XMLSchema-instance&quot; xmlns:xsd=&quot;http://www.w3.org/2001/XMLSchema&quot;&gt;&#10;  &lt;TypeOfImage&gt;Image&lt;/TypeOfImage&gt;&#10;  &lt;ImageFile&gt;M0000701.jpg&lt;/ImageFile&gt;&#10;  &lt;ThumbNailFile&gt;C:\Users\shri-rengasamy\AppData\Roaming\MMC\Templates\Images\Cache\MER2015\T0000701D1000021.jpg&lt;/ThumbNailFile&gt;&#10;  &lt;Usage&gt;PowerPointTitle&lt;/Usage&gt;&#10;  &lt;PaletteName&gt;Sapphire&lt;/PaletteName&gt;&#10;  &lt;Design engine=&quot;MER2015&quot;&gt;&#10;    &lt;Triangles&gt;&#10;      &lt;Triangle&gt;&#10;        &lt;RowGrid&gt;1&lt;/RowGrid&gt;&#10;        &lt;ColumnGrid&gt;7&lt;/ColumnGrid&gt;&#10;        &lt;Flip&gt;0&lt;/Flip&gt;&#10;        &lt;ColorNumber&gt;4&lt;/ColorNumber&gt;&#10;        &lt;Opacity&gt;1&lt;/Opacity&gt;&#10;      &lt;/Triangle&gt;&#10;      &lt;Triangle&gt;&#10;        &lt;RowGrid&gt;2&lt;/RowGrid&gt;&#10;        &lt;ColumnGrid&gt;6&lt;/ColumnGrid&gt;&#10;        &lt;Flip&gt;0&lt;/Flip&gt;&#10;        &lt;ColorNumber&gt;3&lt;/ColorNumber&gt;&#10;        &lt;Opacity&gt;1&lt;/Opacity&gt;&#10;      &lt;/Triangle&gt;&#10;      &lt;Triangle&gt;&#10;        &lt;RowGrid&gt;3&lt;/RowGrid&gt;&#10;        &lt;ColumnGrid&gt;5&lt;/ColumnGrid&gt;&#10;        &lt;Flip&gt;0&lt;/Flip&gt;&#10;        &lt;ColorNumber&gt;1&lt;/ColorNumber&gt;&#10;        &lt;Opacity&gt;0&lt;/Opacity&gt;&#10;      &lt;/Triangle&gt;&#10;      &lt;Triangle&gt;&#10;        &lt;RowGrid&gt;4&lt;/RowGrid&gt;&#10;        &lt;ColumnGrid&gt;4&lt;/ColumnGrid&gt;&#10;        &lt;Flip&gt;0&lt;/Flip&gt;&#10;        &lt;ColorNumber&gt;1&lt;/ColorNumber&gt;&#10;        &lt;Opacity&gt;0&lt;/Opacity&gt;&#10;      &lt;/Triangle&gt;&#10;      &lt;Triangle&gt;&#10;        &lt;RowGrid&gt;4&lt;/RowGrid&gt;&#10;        &lt;ColumnGrid&gt;4&lt;/ColumnGrid&gt;&#10;        &lt;Flip&gt;1&lt;/Flip&gt;&#10;        &lt;ColorNumber&gt;2&lt;/ColorNumber&gt;&#10;        &lt;Opacity&gt;0.5&lt;/Opacity&gt;&#10;      &lt;/Triangle&gt;&#10;      &lt;Triangle&gt;&#10;        &lt;RowGrid&gt;0&lt;/RowGrid&gt;&#10;        &lt;ColumnGrid&gt;6&lt;/ColumnGrid&gt;&#10;        &lt;Flip&gt;1&lt;/Flip&gt;&#10;        &lt;ColorNumber&gt;0&lt;/ColorNumber&gt;&#10;        &lt;Opacity&gt;1&lt;/Opacity&gt;&#10;      &lt;/Triangle&gt;&#10;      &lt;Triangle&gt;&#10;        &lt;RowGrid&gt;1&lt;/RowGrid&gt;&#10;        &lt;ColumnGrid&gt;3&lt;/ColumnGrid&gt;&#10;        &lt;Flip&gt;0&lt;/Flip&gt;&#10;        &lt;ColorNumber&gt;2&lt;/ColorNumber&gt;&#10;        &lt;Opacity&gt;0.6&lt;/Opacity&gt;&#10;      &lt;/Triangle&gt;&#10;    &lt;/Triangles&gt;&#10;    &lt;BlankCoordinates&gt;&#10;      &lt;BlankCoordinate&gt;&#10;        &lt;X&gt;5&lt;/X&gt;&#10;        &lt;Y&gt;5&lt;/Y&gt;&#10;      &lt;/BlankCoordinate&gt;&#10;      &lt;BlankCoordinate&gt;&#10;        &lt;X&gt;4&lt;/X&gt;&#10;        &lt;Y&gt;4&lt;/Y&gt;&#10;      &lt;/BlankCoordinate&gt;&#10;      &lt;BlankCoordinate&gt;&#10;        &lt;X&gt;4&lt;/X&gt;&#10;        &lt;Y&gt;4&lt;/Y&gt;&#10;      &lt;/BlankCoordinate&gt;&#10;      &lt;BlankCoordinate&gt;&#10;        &lt;X&gt;5&lt;/X&gt;&#10;        &lt;Y&gt;3&lt;/Y&gt;&#10;      &lt;/BlankCoordinate&gt;&#10;      &lt;BlankCoordinate&gt;&#10;        &lt;X&gt;5&lt;/X&gt;&#10;        &lt;Y&gt;3&lt;/Y&gt;&#10;      &lt;/BlankCoordinate&gt;&#10;      &lt;BlankCoordinate&gt;&#10;        &lt;X&gt;6&lt;/X&gt;&#10;        &lt;Y&gt;2&lt;/Y&gt;&#10;      &lt;/BlankCoordinate&gt;&#10;      &lt;BlankCoordinate&gt;&#10;        &lt;X&gt;6&lt;/X&gt;&#10;        &lt;Y&gt;2&lt;/Y&gt;&#10;      &lt;/BlankCoordinate&gt;&#10;      &lt;BlankCoordinate&gt;&#10;        &lt;X&gt;7&lt;/X&gt;&#10;        &lt;Y&gt;1&lt;/Y&gt;&#10;      &lt;/BlankCoordinate&gt;&#10;      &lt;BlankCoordinate&gt;&#10;        &lt;X&gt;7&lt;/X&gt;&#10;        &lt;Y&gt;1&lt;/Y&gt;&#10;      &lt;/BlankCoordinate&gt;&#10;      &lt;BlankCoordinate&gt;&#10;        &lt;X&gt;8&lt;/X&gt;&#10;        &lt;Y&gt;0&lt;/Y&gt;&#10;      &lt;/BlankCoordinate&gt;&#10;      &lt;BlankCoordinate&gt;&#10;        &lt;X&gt;-1&lt;/X&gt;&#10;        &lt;Y&gt;0&lt;/Y&gt;&#10;      &lt;/BlankCoordinate&gt;&#10;      &lt;BlankCoordinate&gt;&#10;        &lt;X&gt;-1&lt;/X&gt;&#10;        &lt;Y&gt;5&lt;/Y&gt;&#10;      &lt;/BlankCoordinate&gt;&#10;    &lt;/BlankCoordinates&gt;&#10;    &lt;ImageRightCropPercent&gt;0.02&lt;/ImageRightCropPercent&gt;&#10;    &lt;TotalRows&gt;5&lt;/TotalRows&gt;&#10;    &lt;TrianglesGridShiftPercent&gt;0&lt;/TrianglesGridShiftPercent&gt;&#10;    &lt;ImageBlankTopRows&gt;0&lt;/ImageBlankTopRows&gt;&#10;  &lt;/Design&gt;&#10;&lt;/ImageControl&gt;"/>
  <p:tag name="MMC_PRESENTATIONTYPE" val="2"/>
</p:tagLst>
</file>

<file path=ppt/theme/theme1.xml><?xml version="1.0" encoding="utf-8"?>
<a:theme xmlns:a="http://schemas.openxmlformats.org/drawingml/2006/main" name="Classic">
  <a:themeElements>
    <a:clrScheme name="Option #5">
      <a:dk1>
        <a:srgbClr val="000000"/>
      </a:dk1>
      <a:lt1>
        <a:srgbClr val="FFFFFF"/>
      </a:lt1>
      <a:dk2>
        <a:srgbClr val="002C77"/>
      </a:dk2>
      <a:lt2>
        <a:srgbClr val="BFBFBF"/>
      </a:lt2>
      <a:accent1>
        <a:srgbClr val="002C77"/>
      </a:accent1>
      <a:accent2>
        <a:srgbClr val="00A8C8"/>
      </a:accent2>
      <a:accent3>
        <a:srgbClr val="006D9E"/>
      </a:accent3>
      <a:accent4>
        <a:srgbClr val="A6E2EF"/>
      </a:accent4>
      <a:accent5>
        <a:srgbClr val="7C848A"/>
      </a:accent5>
      <a:accent6>
        <a:srgbClr val="5A5A5A"/>
      </a:accent6>
      <a:hlink>
        <a:srgbClr val="404040"/>
      </a:hlink>
      <a:folHlink>
        <a:srgbClr val="808080"/>
      </a:folHlink>
    </a:clrScheme>
    <a:fontScheme name="MMCo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12700">
          <a:solidFill>
            <a:schemeClr val="accent6"/>
          </a:solidFill>
        </a:ln>
      </a:spPr>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lgn="ctr">
          <a:defRPr sz="16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spAutoFit/>
      </a:bodyPr>
      <a:lstStyle>
        <a:defPPr>
          <a:defRPr sz="1600" dirty="0" err="1" smtClean="0"/>
        </a:defPPr>
      </a:lstStyle>
    </a:txDef>
  </a:objectDefaults>
  <a:extraClrSchemeLst/>
  <a:custClrLst>
    <a:custClr name="Bright Emerald">
      <a:srgbClr val="72BE44"/>
    </a:custClr>
    <a:custClr name="Light Emerald">
      <a:srgbClr val="BDDDA3"/>
    </a:custClr>
    <a:custClr name="Bright Iolite">
      <a:srgbClr val="6F83C1"/>
    </a:custClr>
    <a:custClr name="Light Iolite">
      <a:srgbClr val="C4CAE6"/>
    </a:custClr>
    <a:custClr name="Bright Topaz">
      <a:srgbClr val="FBAE17"/>
    </a:custClr>
    <a:custClr name="Light Topaz">
      <a:srgbClr val="FFDDAC"/>
    </a:custClr>
    <a:custClr name="Bright Turquoise">
      <a:srgbClr val="0FB694"/>
    </a:custClr>
    <a:custClr name="Light Turquoise">
      <a:srgbClr val="A7D9C8"/>
    </a:custClr>
    <a:custClr name="Bright Citrine">
      <a:srgbClr val="F48132"/>
    </a:custClr>
    <a:custClr name="Light Citrine">
      <a:srgbClr val="FCCFAB"/>
    </a:custClr>
  </a:custClr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1227</TotalTime>
  <Words>1736</Words>
  <Application>Microsoft Office PowerPoint</Application>
  <PresentationFormat>Custom</PresentationFormat>
  <Paragraphs>218</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Classic</vt:lpstr>
      <vt:lpstr>PowerPoint Presentation</vt:lpstr>
      <vt:lpstr>Till Death Do Us Part! It’s not the same challenge everywhere</vt:lpstr>
      <vt:lpstr>Till Death Do Us Part! Retirement planning myths vs. Realities</vt:lpstr>
      <vt:lpstr>Till Death Do Us Part! Changes in the pensions landscape</vt:lpstr>
      <vt:lpstr>Till Death Do Us Part! What are the key retirement challenges?</vt:lpstr>
      <vt:lpstr>Till Death Do Us Part! What are the risks faced in retirement?</vt:lpstr>
      <vt:lpstr>Till Death Do Us Part! What income options are available at retirement?</vt:lpstr>
      <vt:lpstr>Till Death Do Us Part! What are retirees doing?</vt:lpstr>
      <vt:lpstr>Till Death Do Us Part! Where is the cash going?</vt:lpstr>
      <vt:lpstr>Till Death Do Us Part! Prioritising “Essentials” in retirement</vt:lpstr>
      <vt:lpstr>Till Death Do Us Part! What is currently available to help individuals?</vt:lpstr>
      <vt:lpstr>Till Death do us part! What can the industry and academia do to help?</vt:lpstr>
      <vt:lpstr>PowerPoint Presentation</vt:lpstr>
    </vt:vector>
  </TitlesOfParts>
  <Company>Mercer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Till Death Do Us Part</dc:title>
  <dc:creator>Shri Rengasamy</dc:creator>
  <dc:description>MMC Templates_x000d_
Marsh &amp; McLennan Companies</dc:description>
  <cp:lastModifiedBy>Rengasamy, Shri</cp:lastModifiedBy>
  <cp:revision>102</cp:revision>
  <cp:lastPrinted>2018-09-07T16:40:06Z</cp:lastPrinted>
  <dcterms:created xsi:type="dcterms:W3CDTF">2013-10-29T17:38:18Z</dcterms:created>
  <dcterms:modified xsi:type="dcterms:W3CDTF">2018-09-10T08:12:06Z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
    <vt:lpwstr>Classic</vt:lpwstr>
  </property>
  <property fmtid="{D5CDD505-2E9C-101B-9397-08002B2CF9AE}" pid="3" name="TemplateVersion">
    <vt:lpwstr>7.0</vt:lpwstr>
  </property>
  <property fmtid="{D5CDD505-2E9C-101B-9397-08002B2CF9AE}" pid="4" name="MMCOA_FontSize">
    <vt:lpwstr>Medium</vt:lpwstr>
  </property>
  <property fmtid="{D5CDD505-2E9C-101B-9397-08002B2CF9AE}" pid="5" name="MMCOA_PresentationType">
    <vt:lpwstr>Classic</vt:lpwstr>
  </property>
  <property fmtid="{D5CDD505-2E9C-101B-9397-08002B2CF9AE}" pid="6" name="MMCOA_SlideStyle">
    <vt:lpwstr>Plain</vt:lpwstr>
  </property>
  <property fmtid="{D5CDD505-2E9C-101B-9397-08002B2CF9AE}" pid="7" name="MMCOA_PaletteName">
    <vt:lpwstr>Sapphire</vt:lpwstr>
  </property>
  <property fmtid="{D5CDD505-2E9C-101B-9397-08002B2CF9AE}" pid="8" name="MMCOA_PaletteNumber">
    <vt:lpwstr>0</vt:lpwstr>
  </property>
  <property fmtid="{D5CDD505-2E9C-101B-9397-08002B2CF9AE}" pid="9" name="MMCOA_Source">
    <vt:lpwstr>1</vt:lpwstr>
  </property>
  <property fmtid="{D5CDD505-2E9C-101B-9397-08002B2CF9AE}" pid="10" name="MMCOA_BaseCo">
    <vt:lpwstr>MER</vt:lpwstr>
  </property>
  <property fmtid="{D5CDD505-2E9C-101B-9397-08002B2CF9AE}" pid="11" name="MMCOA_Brand">
    <vt:lpwstr>MER2015</vt:lpwstr>
  </property>
  <property fmtid="{D5CDD505-2E9C-101B-9397-08002B2CF9AE}" pid="12" name="MPR_DocID">
    <vt:lpwstr>69a8630d5bc64ff5987de7bb69423b2b</vt:lpwstr>
  </property>
</Properties>
</file>